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57" r:id="rId3"/>
    <p:sldId id="288" r:id="rId4"/>
    <p:sldId id="289" r:id="rId5"/>
    <p:sldId id="258" r:id="rId6"/>
    <p:sldId id="291" r:id="rId7"/>
    <p:sldId id="290" r:id="rId8"/>
    <p:sldId id="292" r:id="rId9"/>
    <p:sldId id="301" r:id="rId10"/>
    <p:sldId id="293" r:id="rId11"/>
    <p:sldId id="303" r:id="rId12"/>
    <p:sldId id="302" r:id="rId13"/>
    <p:sldId id="306" r:id="rId14"/>
    <p:sldId id="308" r:id="rId15"/>
    <p:sldId id="310" r:id="rId16"/>
    <p:sldId id="298" r:id="rId17"/>
    <p:sldId id="311" r:id="rId18"/>
    <p:sldId id="309" r:id="rId19"/>
    <p:sldId id="312" r:id="rId20"/>
    <p:sldId id="313" r:id="rId21"/>
    <p:sldId id="314" r:id="rId22"/>
    <p:sldId id="316" r:id="rId23"/>
    <p:sldId id="317" r:id="rId24"/>
    <p:sldId id="318" r:id="rId25"/>
    <p:sldId id="319" r:id="rId26"/>
    <p:sldId id="320" r:id="rId27"/>
    <p:sldId id="261" r:id="rId28"/>
    <p:sldId id="287" r:id="rId29"/>
    <p:sldId id="304" r:id="rId30"/>
    <p:sldId id="305" r:id="rId31"/>
    <p:sldId id="307" r:id="rId32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 varScale="1">
        <p:scale>
          <a:sx n="102" d="100"/>
          <a:sy n="102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178EC-056B-447B-8331-A23241F310B7}" type="datetimeFigureOut">
              <a:rPr lang="zh-TW" altLang="en-US" smtClean="0"/>
              <a:t>2011/10/18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E57FB-B2B4-44C5-BD4D-C6E9EF56A1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70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5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57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381C-D440-408A-BB50-BCD329E79653}" type="datetime1">
              <a:rPr lang="zh-TW" altLang="en-US" smtClean="0"/>
              <a:t>2011/10/18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16B-5E63-4F9A-88C7-FC4302190ACA}" type="datetime1">
              <a:rPr lang="zh-TW" altLang="en-US" smtClean="0"/>
              <a:t>2011/10/18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4626-4E93-4F9C-88C4-E2AF4A0A23ED}" type="datetime1">
              <a:rPr lang="zh-TW" altLang="en-US" smtClean="0"/>
              <a:t>2011/10/18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883C-0CED-4F7D-B952-921917724CB0}" type="datetime1">
              <a:rPr lang="zh-TW" altLang="en-US" smtClean="0"/>
              <a:t>2011/10/18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F670-1B84-49CC-8EB3-CD1700BB8EF4}" type="datetime1">
              <a:rPr lang="zh-TW" altLang="en-US" smtClean="0"/>
              <a:t>2011/10/18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F7FF-81CF-42C3-9D9A-165F8DA23DED}" type="datetime1">
              <a:rPr lang="zh-TW" altLang="en-US" smtClean="0"/>
              <a:t>2011/10/18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D85-5C4B-4130-86D7-8B3829AB56E1}" type="datetime1">
              <a:rPr lang="zh-TW" altLang="en-US" smtClean="0"/>
              <a:t>2011/10/18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D23-E5D3-4B65-BC04-904F3CFB8F39}" type="datetime1">
              <a:rPr lang="zh-TW" altLang="en-US" smtClean="0"/>
              <a:t>2011/10/18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F921-A834-41D0-9948-D6B7C3993A65}" type="datetime1">
              <a:rPr lang="zh-TW" altLang="en-US" smtClean="0"/>
              <a:t>2011/10/18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30D0-7ADD-4CE9-85DE-7D9ED4727A24}" type="datetime1">
              <a:rPr lang="zh-TW" altLang="en-US" smtClean="0"/>
              <a:t>2011/10/18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5C7-69BA-46E4-99BD-A24F63D1CC7F}" type="datetime1">
              <a:rPr lang="zh-TW" altLang="en-US" smtClean="0"/>
              <a:t>2011/10/18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4DF5CE-B90E-4BEB-A7F9-3B66B3BA20E4}" type="datetime1">
              <a:rPr lang="zh-TW" altLang="en-US" smtClean="0"/>
              <a:t>2011/10/18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28.png"/><Relationship Id="rId2" Type="http://schemas.openxmlformats.org/officeDocument/2006/relationships/image" Target="../media/image16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4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1.png"/><Relationship Id="rId10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xploreflickr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9724" y="1340768"/>
            <a:ext cx="7848600" cy="1584176"/>
          </a:xfrm>
        </p:spPr>
        <p:txBody>
          <a:bodyPr/>
          <a:lstStyle/>
          <a:p>
            <a:r>
              <a:rPr lang="en-US" altLang="zh-TW" sz="3200" b="1" cap="none" dirty="0" smtClean="0"/>
              <a:t>A Semantic Clustering-based Approach For Searching And Browsing Tag Spaces</a:t>
            </a:r>
            <a:endParaRPr lang="zh-TW" altLang="en-US" sz="3200" cap="none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51608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Date: 2011/10/17</a:t>
            </a:r>
          </a:p>
          <a:p>
            <a:r>
              <a:rPr lang="en-US" altLang="zh-TW" dirty="0" err="1" smtClean="0"/>
              <a:t>Source:</a:t>
            </a:r>
            <a:r>
              <a:rPr lang="en-US" altLang="zh-TW" dirty="0" err="1"/>
              <a:t>Damir</a:t>
            </a:r>
            <a:r>
              <a:rPr lang="en-US" altLang="zh-TW" dirty="0"/>
              <a:t> </a:t>
            </a:r>
            <a:r>
              <a:rPr lang="en-US" altLang="zh-TW" dirty="0" err="1"/>
              <a:t>Vandic</a:t>
            </a:r>
            <a:r>
              <a:rPr lang="en-US" altLang="zh-TW" dirty="0" smtClean="0"/>
              <a:t> </a:t>
            </a:r>
            <a:r>
              <a:rPr lang="en-US" altLang="zh-TW" dirty="0"/>
              <a:t>et. al </a:t>
            </a:r>
            <a:r>
              <a:rPr lang="en-US" altLang="zh-TW" dirty="0" smtClean="0"/>
              <a:t>(SAC’11)</a:t>
            </a:r>
          </a:p>
          <a:p>
            <a:r>
              <a:rPr lang="en-US" altLang="zh-TW" dirty="0" err="1" smtClean="0"/>
              <a:t>Speaker:Chiang,guang-ting</a:t>
            </a:r>
            <a:endParaRPr lang="en-US" altLang="zh-TW" dirty="0" smtClean="0"/>
          </a:p>
          <a:p>
            <a:r>
              <a:rPr lang="en-US" altLang="zh-TW" dirty="0"/>
              <a:t>Advisor: Dr. </a:t>
            </a:r>
            <a:r>
              <a:rPr lang="en-US" altLang="zh-TW" dirty="0" err="1"/>
              <a:t>Koh</a:t>
            </a:r>
            <a:r>
              <a:rPr lang="en-US" altLang="zh-TW" dirty="0"/>
              <a:t>. </a:t>
            </a:r>
            <a:r>
              <a:rPr lang="en-US" altLang="zh-TW" dirty="0" err="1"/>
              <a:t>Jia</a:t>
            </a:r>
            <a:r>
              <a:rPr lang="en-US" altLang="zh-TW" dirty="0"/>
              <a:t>-ling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1026" name="Picture 2" descr="http://www.dns.com.tw/blog/attach_files/seman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789040"/>
            <a:ext cx="2771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3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Clean data </a:t>
            </a:r>
            <a:r>
              <a:rPr lang="en-US" altLang="zh-TW" dirty="0" smtClean="0"/>
              <a:t>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Some pictures </a:t>
            </a:r>
            <a:r>
              <a:rPr lang="en-US" altLang="zh-TW" dirty="0"/>
              <a:t>have many unusable </a:t>
            </a:r>
            <a:r>
              <a:rPr lang="en-US" altLang="zh-TW" dirty="0" smtClean="0"/>
              <a:t>tags due </a:t>
            </a:r>
            <a:r>
              <a:rPr lang="en-US" altLang="zh-TW" dirty="0"/>
              <a:t>to the freedom of the users in setting picture tags. </a:t>
            </a:r>
            <a:endParaRPr lang="en-US" altLang="zh-TW" dirty="0" smtClean="0"/>
          </a:p>
          <a:p>
            <a:pPr lvl="1"/>
            <a:r>
              <a:rPr lang="en-US" altLang="zh-TW" sz="2400" dirty="0"/>
              <a:t>A</a:t>
            </a:r>
            <a:r>
              <a:rPr lang="en-US" altLang="zh-TW" sz="2400" dirty="0" smtClean="0"/>
              <a:t>pply </a:t>
            </a:r>
            <a:r>
              <a:rPr lang="en-US" altLang="zh-TW" sz="2400" dirty="0"/>
              <a:t>a sequence of filters </a:t>
            </a:r>
            <a:r>
              <a:rPr lang="en-US" altLang="zh-TW" sz="2400" dirty="0" smtClean="0"/>
              <a:t>that remove </a:t>
            </a:r>
            <a:r>
              <a:rPr lang="en-US" altLang="zh-TW" sz="2400" dirty="0"/>
              <a:t>tags with </a:t>
            </a:r>
            <a:r>
              <a:rPr lang="en-US" altLang="zh-TW" sz="2400" dirty="0" smtClean="0"/>
              <a:t>“unrecognizable” </a:t>
            </a:r>
            <a:r>
              <a:rPr lang="en-US" altLang="zh-TW" sz="2400" dirty="0"/>
              <a:t>signs, tags which are </a:t>
            </a:r>
            <a:r>
              <a:rPr lang="en-US" altLang="zh-TW" sz="2400" dirty="0" smtClean="0"/>
              <a:t>complete sentences.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868144" y="41808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Framework design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7859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altLang="zh-TW" dirty="0" err="1"/>
              <a:t>Syntatic</a:t>
            </a:r>
            <a:r>
              <a:rPr lang="en-US" altLang="zh-TW" dirty="0"/>
              <a:t> variations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Syntatic detection</a:t>
                </a:r>
              </a:p>
              <a:p>
                <a:pPr lvl="1"/>
                <a:r>
                  <a:rPr lang="en-US" altLang="zh-TW" dirty="0"/>
                  <a:t>The algorithm for the syntactic variation clustering </a:t>
                </a:r>
                <a:r>
                  <a:rPr lang="en-US" altLang="zh-TW" dirty="0" smtClean="0"/>
                  <a:t>uses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 </a:t>
                </a:r>
                <a:r>
                  <a:rPr lang="en-US" altLang="zh-TW" dirty="0"/>
                  <a:t>undirected graph G = (T,E) as input</a:t>
                </a:r>
                <a:r>
                  <a:rPr lang="en-US" altLang="zh-TW" dirty="0" smtClean="0"/>
                  <a:t>.</a:t>
                </a:r>
              </a:p>
              <a:p>
                <a:pPr marL="27432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T : contains elements </a:t>
                </a:r>
                <a:r>
                  <a:rPr lang="en-US" altLang="zh-TW" dirty="0"/>
                  <a:t>which represent a tag </a:t>
                </a:r>
                <a:r>
                  <a:rPr lang="en-US" altLang="zh-TW" dirty="0" smtClean="0"/>
                  <a:t>id</a:t>
                </a:r>
              </a:p>
              <a:p>
                <a:pPr marL="274320" lvl="1" indent="0">
                  <a:buNone/>
                </a:pPr>
                <a:r>
                  <a:rPr lang="en-US" altLang="zh-TW" dirty="0" smtClean="0"/>
                  <a:t>   E : the </a:t>
                </a:r>
                <a:r>
                  <a:rPr lang="en-US" altLang="zh-TW" dirty="0"/>
                  <a:t>set </a:t>
                </a:r>
                <a:r>
                  <a:rPr lang="en-US" altLang="zh-TW" dirty="0" smtClean="0"/>
                  <a:t>of weighted </a:t>
                </a:r>
                <a:r>
                  <a:rPr lang="en-US" altLang="zh-TW" dirty="0"/>
                  <a:t>edges (triples </a:t>
                </a:r>
                <a:r>
                  <a:rPr lang="en-US" altLang="zh-TW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,</a:t>
                </a:r>
                <a:r>
                  <a:rPr lang="en-US" altLang="zh-TW" sz="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 smtClean="0"/>
                  <a:t>)representing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   </a:t>
                </a:r>
              </a:p>
              <a:p>
                <a:pPr marL="27432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similarities between </a:t>
                </a:r>
                <a:r>
                  <a:rPr lang="en-US" altLang="zh-TW" dirty="0"/>
                  <a:t>tags</a:t>
                </a:r>
                <a:r>
                  <a:rPr lang="en-US" altLang="zh-TW" dirty="0" smtClean="0"/>
                  <a:t>.</a:t>
                </a:r>
              </a:p>
              <a:p>
                <a:pPr marL="274320" lvl="1" indent="0">
                  <a:buNone/>
                </a:pPr>
                <a:endParaRPr lang="en-US" altLang="zh-TW" dirty="0" smtClean="0"/>
              </a:p>
              <a:p>
                <a:pPr lvl="1"/>
                <a:r>
                  <a:rPr lang="en-US" altLang="zh-TW" dirty="0"/>
                  <a:t>The </a:t>
                </a:r>
                <a:r>
                  <a:rPr lang="en-US" altLang="zh-TW" dirty="0" smtClean="0"/>
                  <a:t>algorithm then </a:t>
                </a:r>
                <a:r>
                  <a:rPr lang="en-US" altLang="zh-TW" dirty="0"/>
                  <a:t>proceeds by cutting edges that have a weight </a:t>
                </a:r>
                <a:r>
                  <a:rPr lang="en-US" altLang="zh-TW" dirty="0" smtClean="0"/>
                  <a:t>lower than </a:t>
                </a:r>
                <a:r>
                  <a:rPr lang="en-US" altLang="zh-TW" dirty="0"/>
                  <a:t>a threshold 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  <a:p>
                <a:pPr lvl="1"/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TW" dirty="0"/>
                  <a:t> is based on the normalized </a:t>
                </a:r>
                <a:r>
                  <a:rPr lang="en-US" altLang="zh-TW" dirty="0" err="1">
                    <a:hlinkClick r:id="rId2" action="ppaction://hlinksldjump"/>
                  </a:rPr>
                  <a:t>Levenshtein</a:t>
                </a:r>
                <a:r>
                  <a:rPr lang="en-US" altLang="zh-TW" dirty="0">
                    <a:hlinkClick r:id="rId2" action="ppaction://hlinksldjump"/>
                  </a:rPr>
                  <a:t> value</a:t>
                </a:r>
                <a:r>
                  <a:rPr lang="en-US" altLang="zh-TW" dirty="0"/>
                  <a:t>, combined with the </a:t>
                </a:r>
                <a:r>
                  <a:rPr lang="en-US" altLang="zh-TW" dirty="0">
                    <a:hlinkClick r:id="rId3" action="ppaction://hlinksldjump"/>
                  </a:rPr>
                  <a:t>cosine value</a:t>
                </a:r>
                <a:r>
                  <a:rPr lang="en-US" altLang="zh-TW" dirty="0"/>
                  <a:t>.</a:t>
                </a:r>
              </a:p>
              <a:p>
                <a:pPr lvl="1"/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868144" y="41808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Framework design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406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7054"/>
            <a:ext cx="3095625" cy="88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6" y="4797152"/>
            <a:ext cx="3409950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2971800" cy="676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562903"/>
              </p:ext>
            </p:extLst>
          </p:nvPr>
        </p:nvGraphicFramePr>
        <p:xfrm>
          <a:off x="212574" y="377804"/>
          <a:ext cx="2775250" cy="220156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93769"/>
                <a:gridCol w="2281481"/>
              </a:tblGrid>
              <a:tr h="316127">
                <a:tc>
                  <a:txBody>
                    <a:bodyPr/>
                    <a:lstStyle/>
                    <a:p>
                      <a:r>
                        <a:rPr lang="en-US" altLang="zh-TW" sz="1400" b="0" dirty="0" smtClean="0"/>
                        <a:t>P1</a:t>
                      </a:r>
                      <a:endParaRPr lang="zh-TW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="0" dirty="0" smtClean="0"/>
                        <a:t>{apple, fruit, food}</a:t>
                      </a:r>
                      <a:endParaRPr lang="zh-TW" altLang="en-US" sz="1400" b="0" dirty="0"/>
                    </a:p>
                  </a:txBody>
                  <a:tcPr/>
                </a:tc>
              </a:tr>
              <a:tr h="316127">
                <a:tc>
                  <a:txBody>
                    <a:bodyPr/>
                    <a:lstStyle/>
                    <a:p>
                      <a:r>
                        <a:rPr lang="en-US" altLang="zh-TW" sz="1400" b="0" dirty="0" smtClean="0"/>
                        <a:t>P2</a:t>
                      </a:r>
                      <a:endParaRPr lang="zh-TW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/>
                        <a:t>{apple, apples,</a:t>
                      </a:r>
                      <a:r>
                        <a:rPr lang="en-US" altLang="zh-TW" sz="1400" b="0" baseline="0" dirty="0" smtClean="0"/>
                        <a:t> fruit, food</a:t>
                      </a:r>
                      <a:r>
                        <a:rPr lang="en-US" altLang="zh-TW" sz="1400" b="0" dirty="0" smtClean="0"/>
                        <a:t>}</a:t>
                      </a:r>
                      <a:endParaRPr lang="zh-TW" altLang="en-US" sz="1400" b="0" dirty="0" smtClean="0"/>
                    </a:p>
                  </a:txBody>
                  <a:tcPr/>
                </a:tc>
              </a:tr>
              <a:tr h="316127">
                <a:tc>
                  <a:txBody>
                    <a:bodyPr/>
                    <a:lstStyle/>
                    <a:p>
                      <a:r>
                        <a:rPr lang="en-US" altLang="zh-TW" sz="1400" b="0" dirty="0" smtClean="0"/>
                        <a:t>P3</a:t>
                      </a:r>
                      <a:endParaRPr lang="zh-TW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/>
                        <a:t>{apples, </a:t>
                      </a:r>
                      <a:r>
                        <a:rPr lang="en-US" altLang="zh-TW" sz="1400" b="0" baseline="0" dirty="0" smtClean="0"/>
                        <a:t>fruit</a:t>
                      </a:r>
                      <a:r>
                        <a:rPr lang="en-US" altLang="zh-TW" sz="1400" b="0" dirty="0" smtClean="0"/>
                        <a:t>}</a:t>
                      </a:r>
                      <a:endParaRPr lang="zh-TW" altLang="en-US" sz="1400" b="0" dirty="0" smtClean="0"/>
                    </a:p>
                  </a:txBody>
                  <a:tcPr/>
                </a:tc>
              </a:tr>
              <a:tr h="3161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/>
                        <a:t>P4</a:t>
                      </a:r>
                      <a:endParaRPr lang="zh-TW" alt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/>
                        <a:t>{apples,</a:t>
                      </a:r>
                      <a:r>
                        <a:rPr lang="en-US" altLang="zh-TW" sz="1400" b="0" baseline="0" dirty="0" smtClean="0"/>
                        <a:t> food</a:t>
                      </a:r>
                      <a:r>
                        <a:rPr lang="en-US" altLang="zh-TW" sz="1400" b="0" dirty="0" smtClean="0"/>
                        <a:t>}</a:t>
                      </a:r>
                      <a:endParaRPr lang="zh-TW" altLang="en-US" sz="1400" b="0" dirty="0" smtClean="0"/>
                    </a:p>
                  </a:txBody>
                  <a:tcPr/>
                </a:tc>
              </a:tr>
              <a:tr h="281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/>
                        <a:t>P5</a:t>
                      </a:r>
                      <a:endParaRPr lang="zh-TW" alt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/>
                        <a:t>{apples,</a:t>
                      </a:r>
                      <a:r>
                        <a:rPr lang="en-US" altLang="zh-TW" sz="1400" b="0" baseline="0" dirty="0" smtClean="0"/>
                        <a:t> food</a:t>
                      </a:r>
                      <a:r>
                        <a:rPr lang="en-US" altLang="zh-TW" sz="1400" b="0" dirty="0" smtClean="0"/>
                        <a:t>}</a:t>
                      </a:r>
                    </a:p>
                  </a:txBody>
                  <a:tcPr/>
                </a:tc>
              </a:tr>
              <a:tr h="3161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/>
                        <a:t>P6</a:t>
                      </a:r>
                      <a:endParaRPr lang="zh-TW" alt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/>
                        <a:t>{</a:t>
                      </a:r>
                      <a:r>
                        <a:rPr lang="en-US" altLang="zh-TW" sz="1400" b="0" baseline="0" dirty="0" smtClean="0"/>
                        <a:t>food</a:t>
                      </a:r>
                      <a:r>
                        <a:rPr lang="en-US" altLang="zh-TW" sz="1400" b="0" dirty="0" smtClean="0"/>
                        <a:t>}</a:t>
                      </a:r>
                      <a:endParaRPr lang="zh-TW" altLang="en-US" sz="1400" b="0" dirty="0" smtClean="0"/>
                    </a:p>
                  </a:txBody>
                  <a:tcPr/>
                </a:tc>
              </a:tr>
              <a:tr h="3161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/>
                        <a:t>P7</a:t>
                      </a:r>
                      <a:endParaRPr lang="zh-TW" alt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/>
                        <a:t>{</a:t>
                      </a:r>
                      <a:r>
                        <a:rPr lang="en-US" altLang="zh-TW" sz="1400" b="0" baseline="0" dirty="0" smtClean="0"/>
                        <a:t>fruit, food</a:t>
                      </a:r>
                      <a:r>
                        <a:rPr lang="en-US" altLang="zh-TW" sz="1400" b="0" dirty="0" smtClean="0"/>
                        <a:t>}</a:t>
                      </a:r>
                      <a:endParaRPr lang="zh-TW" altLang="en-US" sz="1400" b="0" dirty="0" smtClean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73286" y="5827525"/>
                <a:ext cx="288032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cos</m:t>
                      </m:r>
                      <m:r>
                        <a:rPr lang="en-US" altLang="zh-TW" b="0" i="1" smtClean="0">
                          <a:latin typeface="Cambria Math"/>
                        </a:rPr>
                        <m:t>⁡( </m:t>
                      </m:r>
                      <m:r>
                        <a:rPr lang="en-US" altLang="zh-TW" b="0" i="1" smtClean="0">
                          <a:latin typeface="Cambria Math"/>
                        </a:rPr>
                        <m:t>𝑣𝑒𝑐𝑡𝑜𝑟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</a:rPr>
                        <m:t>𝑣𝑒𝑐𝑡𝑜𝑟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86" y="5827525"/>
                <a:ext cx="288032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179512" y="6224082"/>
            <a:ext cx="287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Base on “ Co-</a:t>
            </a:r>
            <a:r>
              <a:rPr lang="en-US" altLang="zh-TW" dirty="0" err="1" smtClean="0"/>
              <a:t>occurance</a:t>
            </a:r>
            <a:r>
              <a:rPr lang="en-US" altLang="zh-TW" dirty="0" smtClean="0"/>
              <a:t> ”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/>
              <p:cNvSpPr txBox="1"/>
              <p:nvPr/>
            </p:nvSpPr>
            <p:spPr>
              <a:xfrm>
                <a:off x="5463722" y="2186025"/>
                <a:ext cx="164417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𝑎𝑝𝑝𝑙𝑒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𝑎𝑝𝑝𝑙𝑒𝑠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=</a:t>
                </a:r>
                <a:r>
                  <a:rPr lang="en-US" altLang="zh-TW" dirty="0" smtClean="0"/>
                  <a:t> </a:t>
                </a:r>
                <a:r>
                  <a:rPr lang="en-US" altLang="zh-TW" dirty="0" smtClean="0"/>
                  <a:t>?</a:t>
                </a:r>
                <a:endParaRPr lang="zh-TW" altLang="en-US" dirty="0"/>
              </a:p>
            </p:txBody>
          </p:sp>
        </mc:Choice>
        <mc:Fallback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722" y="2186025"/>
                <a:ext cx="1644178" cy="390748"/>
              </a:xfrm>
              <a:prstGeom prst="rect">
                <a:avLst/>
              </a:prstGeom>
              <a:blipFill rotWithShape="1">
                <a:blip r:embed="rId6"/>
                <a:stretch>
                  <a:fillRect t="-7813" r="-10741" b="-18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向右箭號 17"/>
          <p:cNvSpPr/>
          <p:nvPr/>
        </p:nvSpPr>
        <p:spPr>
          <a:xfrm>
            <a:off x="3491880" y="2837938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>
            <a:off x="3403216" y="3947157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22"/>
          <p:cNvSpPr/>
          <p:nvPr/>
        </p:nvSpPr>
        <p:spPr>
          <a:xfrm>
            <a:off x="3851920" y="4888024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右箭號 23"/>
          <p:cNvSpPr/>
          <p:nvPr/>
        </p:nvSpPr>
        <p:spPr>
          <a:xfrm>
            <a:off x="3311860" y="5760163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5326643" y="3808372"/>
                <a:ext cx="1592103" cy="6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max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6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643" y="3808372"/>
                <a:ext cx="1592103" cy="66191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/>
              <p:cNvSpPr txBox="1"/>
              <p:nvPr/>
            </p:nvSpPr>
            <p:spPr>
              <a:xfrm>
                <a:off x="5463722" y="4846686"/>
                <a:ext cx="2493375" cy="725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1400" b="0" i="0" smtClean="0">
                              <a:latin typeface="Cambria Math"/>
                            </a:rPr>
                            <m:t>max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𝑙𝑒𝑛𝑔𝑡h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1),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𝑙𝑒𝑛𝑔𝑡h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2))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sz="1400" b="0" i="0" smtClean="0">
                              <a:latin typeface="Cambria Math"/>
                            </a:rPr>
                            <m:t>max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⁡( 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𝑙𝑒𝑛𝑔𝑡h</m:t>
                          </m:r>
                          <m:d>
                            <m:dPr>
                              <m:ctrlPr>
                                <a:rPr lang="en-US" altLang="zh-TW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  <m:r>
                            <a:rPr lang="en-US" altLang="zh-TW" sz="1400" b="0" i="1" smtClean="0">
                              <a:latin typeface="Cambria Math"/>
                            </a:rPr>
                            <m:t> )</m:t>
                          </m:r>
                        </m:den>
                      </m:f>
                    </m:oMath>
                  </m:oMathPara>
                </a14:m>
                <a:endParaRPr lang="en-US" altLang="zh-TW" sz="1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2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722" y="4846686"/>
                <a:ext cx="2493375" cy="7255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827989" y="548680"/>
                <a:ext cx="3417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𝑣𝑒𝑐𝑡𝑜𝑟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 {1, 1, 0, 0, 0, 0, 0}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989" y="548680"/>
                <a:ext cx="3417410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4827989" y="909630"/>
                <a:ext cx="3353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𝑣𝑒𝑐𝑡𝑜𝑟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 {0, 1, 1, </a:t>
                </a:r>
                <a:r>
                  <a:rPr lang="en-US" altLang="zh-TW" dirty="0"/>
                  <a:t>1</a:t>
                </a:r>
                <a:r>
                  <a:rPr lang="en-US" altLang="zh-TW" dirty="0" smtClean="0"/>
                  <a:t>, </a:t>
                </a:r>
                <a:r>
                  <a:rPr lang="en-US" altLang="zh-TW" dirty="0"/>
                  <a:t>1</a:t>
                </a:r>
                <a:r>
                  <a:rPr lang="en-US" altLang="zh-TW" dirty="0" smtClean="0"/>
                  <a:t>, 0, 0}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989" y="909630"/>
                <a:ext cx="3353290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54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字方塊 36"/>
              <p:cNvSpPr txBox="1"/>
              <p:nvPr/>
            </p:nvSpPr>
            <p:spPr>
              <a:xfrm>
                <a:off x="4841986" y="1246696"/>
                <a:ext cx="3353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𝑣𝑒𝑐𝑡𝑜𝑟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 {1, 1, 1, 0, 0, 0, </a:t>
                </a:r>
                <a:r>
                  <a:rPr lang="en-US" altLang="zh-TW" dirty="0" smtClean="0"/>
                  <a:t>1}</a:t>
                </a:r>
                <a:endParaRPr lang="zh-TW" altLang="en-US" dirty="0"/>
              </a:p>
            </p:txBody>
          </p:sp>
        </mc:Choice>
        <mc:Fallback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986" y="1246696"/>
                <a:ext cx="3353290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72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字方塊 37"/>
              <p:cNvSpPr txBox="1"/>
              <p:nvPr/>
            </p:nvSpPr>
            <p:spPr>
              <a:xfrm>
                <a:off x="5616122" y="5792950"/>
                <a:ext cx="1266822" cy="500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altLang="zh-TW" b="0" i="1" smtClean="0">
                            <a:latin typeface="Cambria Math"/>
                          </a:rPr>
                          <m:t>∗</m:t>
                        </m:r>
                        <m:rad>
                          <m:radPr>
                            <m:degHide m:val="on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4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TW" dirty="0" smtClean="0"/>
                  <a:t>=0.35</a:t>
                </a:r>
                <a:endParaRPr lang="zh-TW" altLang="en-US" dirty="0"/>
              </a:p>
            </p:txBody>
          </p:sp>
        </mc:Choice>
        <mc:Fallback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22" y="5792950"/>
                <a:ext cx="1266822" cy="500971"/>
              </a:xfrm>
              <a:prstGeom prst="rect">
                <a:avLst/>
              </a:prstGeom>
              <a:blipFill rotWithShape="1">
                <a:blip r:embed="rId15"/>
                <a:stretch>
                  <a:fillRect r="-3846" b="-36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字方塊 32"/>
          <p:cNvSpPr txBox="1"/>
          <p:nvPr/>
        </p:nvSpPr>
        <p:spPr>
          <a:xfrm>
            <a:off x="5326643" y="2868929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r>
              <a:rPr lang="en-US" altLang="zh-TW" dirty="0" smtClean="0"/>
              <a:t>*+083*0.35</a:t>
            </a:r>
            <a:endParaRPr lang="en-US" altLang="zh-TW" dirty="0" smtClean="0"/>
          </a:p>
          <a:p>
            <a:r>
              <a:rPr lang="en-US" altLang="zh-TW" dirty="0" smtClean="0"/>
              <a:t>=</a:t>
            </a:r>
            <a:r>
              <a:rPr lang="en-US" altLang="zh-TW" dirty="0" smtClean="0"/>
              <a:t>0.83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/>
              <p:cNvSpPr txBox="1"/>
              <p:nvPr/>
            </p:nvSpPr>
            <p:spPr>
              <a:xfrm>
                <a:off x="3082650" y="840710"/>
                <a:ext cx="1001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𝛽</m:t>
                      </m:r>
                      <m:r>
                        <a:rPr lang="en-US" altLang="zh-TW" b="0" i="1" smtClean="0">
                          <a:latin typeface="Cambria Math"/>
                        </a:rPr>
                        <m:t>=0.6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650" y="840710"/>
                <a:ext cx="1001172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字方塊 27"/>
              <p:cNvSpPr txBox="1"/>
              <p:nvPr/>
            </p:nvSpPr>
            <p:spPr>
              <a:xfrm>
                <a:off x="4860049" y="1624863"/>
                <a:ext cx="3353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𝑣𝑒𝑐𝑡𝑜𝑟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 {1, 1, </a:t>
                </a:r>
                <a:r>
                  <a:rPr lang="en-US" altLang="zh-TW" dirty="0" smtClean="0"/>
                  <a:t>0, </a:t>
                </a:r>
                <a:r>
                  <a:rPr lang="en-US" altLang="zh-TW" dirty="0"/>
                  <a:t>1</a:t>
                </a:r>
                <a:r>
                  <a:rPr lang="en-US" altLang="zh-TW" dirty="0" smtClean="0"/>
                  <a:t>, </a:t>
                </a:r>
                <a:r>
                  <a:rPr lang="en-US" altLang="zh-TW" dirty="0"/>
                  <a:t>1</a:t>
                </a:r>
                <a:r>
                  <a:rPr lang="en-US" altLang="zh-TW" dirty="0" smtClean="0"/>
                  <a:t>, </a:t>
                </a:r>
                <a:r>
                  <a:rPr lang="en-US" altLang="zh-TW" dirty="0"/>
                  <a:t>1</a:t>
                </a:r>
                <a:r>
                  <a:rPr lang="en-US" altLang="zh-TW" dirty="0" smtClean="0"/>
                  <a:t>, </a:t>
                </a:r>
                <a:r>
                  <a:rPr lang="en-US" altLang="zh-TW" dirty="0"/>
                  <a:t>1</a:t>
                </a:r>
                <a:r>
                  <a:rPr lang="en-US" altLang="zh-TW" dirty="0" smtClean="0"/>
                  <a:t>}</a:t>
                </a:r>
                <a:endParaRPr lang="zh-TW" altLang="en-US" dirty="0"/>
              </a:p>
            </p:txBody>
          </p:sp>
        </mc:Choice>
        <mc:Fallback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49" y="1624863"/>
                <a:ext cx="3353290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333" r="-72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向左箭號 1"/>
          <p:cNvSpPr/>
          <p:nvPr/>
        </p:nvSpPr>
        <p:spPr>
          <a:xfrm>
            <a:off x="6927880" y="3140618"/>
            <a:ext cx="360040" cy="3407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/>
              <p:cNvSpPr txBox="1"/>
              <p:nvPr/>
            </p:nvSpPr>
            <p:spPr>
              <a:xfrm>
                <a:off x="7287920" y="3140618"/>
                <a:ext cx="185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&gt;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𝛽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it’s </a:t>
                </a:r>
                <a:r>
                  <a:rPr lang="en-US" altLang="zh-TW" dirty="0"/>
                  <a:t>variation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920" y="3140618"/>
                <a:ext cx="1856080" cy="369332"/>
              </a:xfrm>
              <a:prstGeom prst="rect">
                <a:avLst/>
              </a:prstGeom>
              <a:blipFill rotWithShape="1">
                <a:blip r:embed="rId18"/>
                <a:stretch>
                  <a:fillRect l="-2961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08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 animBg="1"/>
      <p:bldP spid="22" grpId="0" animBg="1"/>
      <p:bldP spid="23" grpId="0" animBg="1"/>
      <p:bldP spid="24" grpId="0" animBg="1"/>
      <p:bldP spid="19" grpId="0"/>
      <p:bldP spid="27" grpId="0"/>
      <p:bldP spid="38" grpId="0"/>
      <p:bldP spid="33" grpId="0"/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Semantic clustering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dirty="0" smtClean="0"/>
                  <a:t>Initially: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altLang="zh-TW" dirty="0"/>
                  <a:t>each </a:t>
                </a:r>
                <a:r>
                  <a:rPr lang="en-US" altLang="zh-TW" dirty="0" smtClean="0"/>
                  <a:t>tags </a:t>
                </a:r>
                <a:r>
                  <a:rPr lang="en-US" altLang="zh-TW" dirty="0"/>
                  <a:t>is considered as a cluster. 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altLang="zh-TW" dirty="0" err="1" smtClean="0"/>
                  <a:t>Subsequently,tags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are added to an arbitrary cluster if they are </a:t>
                </a:r>
                <a:r>
                  <a:rPr lang="en-US" altLang="zh-TW" dirty="0" smtClean="0"/>
                  <a:t>sufficiently similar </a:t>
                </a:r>
                <a:r>
                  <a:rPr lang="en-US" altLang="zh-TW" dirty="0"/>
                  <a:t>to that </a:t>
                </a:r>
                <a:r>
                  <a:rPr lang="en-US" altLang="zh-TW" dirty="0" smtClean="0"/>
                  <a:t>cluster.</a:t>
                </a:r>
              </a:p>
              <a:p>
                <a:r>
                  <a:rPr lang="en-US" altLang="zh-TW" dirty="0" smtClean="0"/>
                  <a:t>Heuristics merge: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altLang="zh-TW" dirty="0"/>
                  <a:t>The first heuristic merges two clusters if </a:t>
                </a:r>
                <a:r>
                  <a:rPr lang="en-US" altLang="zh-TW" dirty="0" smtClean="0"/>
                  <a:t>one cluster </a:t>
                </a:r>
                <a:r>
                  <a:rPr lang="en-US" altLang="zh-TW" dirty="0"/>
                  <a:t>K contains the other cluster L and is denoted </a:t>
                </a:r>
                <a:r>
                  <a:rPr lang="en-US" altLang="zh-TW" dirty="0" smtClean="0"/>
                  <a:t>as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𝐾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𝐿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altLang="zh-TW" dirty="0"/>
                  <a:t>C</a:t>
                </a:r>
                <a:r>
                  <a:rPr lang="en-US" altLang="zh-TW" dirty="0" smtClean="0"/>
                  <a:t>hecks </a:t>
                </a:r>
                <a:r>
                  <a:rPr lang="en-US" altLang="zh-TW" dirty="0"/>
                  <a:t>for small differences </a:t>
                </a:r>
                <a:r>
                  <a:rPr lang="en-US" altLang="zh-TW" dirty="0" smtClean="0"/>
                  <a:t>between </a:t>
                </a:r>
                <a:r>
                  <a:rPr lang="en-US" altLang="zh-TW" dirty="0" err="1"/>
                  <a:t>c</a:t>
                </a:r>
                <a:r>
                  <a:rPr lang="en-US" altLang="zh-TW" dirty="0" err="1" smtClean="0"/>
                  <a:t>lusters.Whenever</a:t>
                </a:r>
                <a:r>
                  <a:rPr lang="en-US" altLang="zh-TW" dirty="0" smtClean="0"/>
                  <a:t> clusters differ within a small margin, the distinct words from the smaller cluster are added to the larger cluster, while removing the smaller cluster.</a:t>
                </a:r>
              </a:p>
              <a:p>
                <a:r>
                  <a:rPr lang="en-US" altLang="zh-TW" dirty="0" smtClean="0"/>
                  <a:t>Issue: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altLang="zh-TW" dirty="0"/>
                  <a:t>T</a:t>
                </a:r>
                <a:r>
                  <a:rPr lang="en-US" altLang="zh-TW" dirty="0" smtClean="0"/>
                  <a:t>he </a:t>
                </a:r>
                <a:r>
                  <a:rPr lang="en-US" altLang="zh-TW" dirty="0"/>
                  <a:t>larger clusters should not merge too </a:t>
                </a:r>
                <a:r>
                  <a:rPr lang="en-US" altLang="zh-TW" dirty="0" smtClean="0"/>
                  <a:t>quickly and </a:t>
                </a:r>
                <a:r>
                  <a:rPr lang="en-US" altLang="zh-TW" dirty="0"/>
                  <a:t>the smaller clusters should not merge too slowly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625" r="-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868144" y="41808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Framework design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42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Semantic clustering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Adapted heuristic: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altLang="zh-TW" dirty="0" smtClean="0"/>
                  <a:t>Use </a:t>
                </a:r>
                <a:r>
                  <a:rPr lang="en-US" altLang="zh-TW" dirty="0"/>
                  <a:t>the semantic </a:t>
                </a:r>
                <a:r>
                  <a:rPr lang="en-US" altLang="zh-TW" dirty="0" smtClean="0"/>
                  <a:t>relatedness of </a:t>
                </a:r>
                <a:r>
                  <a:rPr lang="en-US" altLang="zh-TW" dirty="0"/>
                  <a:t>the difference between two </a:t>
                </a:r>
                <a:r>
                  <a:rPr lang="en-US" altLang="zh-TW" dirty="0" smtClean="0"/>
                  <a:t> clusters.</a:t>
                </a:r>
              </a:p>
              <a:p>
                <a:pPr marL="274320" lvl="1" indent="0">
                  <a:buNone/>
                </a:pPr>
                <a:r>
                  <a:rPr lang="en-US" altLang="zh-TW" dirty="0" smtClean="0"/>
                  <a:t>      Merge </a:t>
                </a:r>
                <a:r>
                  <a:rPr lang="en-US" altLang="zh-TW" dirty="0"/>
                  <a:t>two </a:t>
                </a:r>
                <a:r>
                  <a:rPr lang="en-US" altLang="zh-TW" dirty="0" smtClean="0"/>
                  <a:t>clusters K </a:t>
                </a:r>
                <a:r>
                  <a:rPr lang="en-US" altLang="zh-TW" dirty="0"/>
                  <a:t>and L, where |K</a:t>
                </a:r>
                <a:r>
                  <a:rPr lang="en-US" altLang="zh-TW" dirty="0" smtClean="0"/>
                  <a:t>|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altLang="zh-TW" dirty="0" smtClean="0"/>
                  <a:t>|</a:t>
                </a:r>
                <a:r>
                  <a:rPr lang="en-US" altLang="zh-TW" dirty="0"/>
                  <a:t>L|, when the average </a:t>
                </a:r>
                <a:r>
                  <a:rPr lang="en-US" altLang="zh-TW" dirty="0" smtClean="0"/>
                  <a:t>     </a:t>
                </a:r>
              </a:p>
              <a:p>
                <a:pPr marL="27432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cosine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𝑐𝑜𝑠</m:t>
                        </m:r>
                      </m:e>
                    </m:bar>
                  </m:oMath>
                </a14:m>
                <a:r>
                  <a:rPr lang="en-US" altLang="zh-TW" dirty="0"/>
                  <a:t>(K,L) is above a certain threshold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274320" lvl="1" indent="0">
                  <a:buNone/>
                </a:pPr>
                <a:r>
                  <a:rPr lang="en-US" altLang="zh-TW" dirty="0" smtClean="0"/>
                  <a:t>                           , </a:t>
                </a:r>
              </a:p>
              <a:p>
                <a:pPr marL="274320" lvl="1" indent="0">
                  <a:buNone/>
                </a:pPr>
                <a:endParaRPr lang="en-US" altLang="zh-TW" dirty="0" smtClean="0"/>
              </a:p>
              <a:p>
                <a:pPr marL="274320" lvl="1" indent="0">
                  <a:buNone/>
                </a:pPr>
                <a:endParaRPr lang="en-US" altLang="zh-TW" dirty="0" smtClean="0"/>
              </a:p>
              <a:p>
                <a:pPr marL="274320" lvl="1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868144" y="41808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Framework design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67" y="3554852"/>
            <a:ext cx="1381125" cy="30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20" y="3554852"/>
            <a:ext cx="4498800" cy="1095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013441"/>
              </p:ext>
            </p:extLst>
          </p:nvPr>
        </p:nvGraphicFramePr>
        <p:xfrm>
          <a:off x="258581" y="4071778"/>
          <a:ext cx="236920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  <a:gridCol w="1769475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b="0" dirty="0" smtClean="0"/>
                        <a:t>P1</a:t>
                      </a:r>
                      <a:endParaRPr lang="zh-TW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="0" dirty="0" smtClean="0"/>
                        <a:t>{apple, </a:t>
                      </a:r>
                      <a:r>
                        <a:rPr lang="en-US" altLang="zh-TW" sz="1400" b="0" dirty="0" smtClean="0"/>
                        <a:t>fruit}</a:t>
                      </a:r>
                      <a:endParaRPr lang="zh-TW" alt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b="0" dirty="0" smtClean="0"/>
                        <a:t>P5</a:t>
                      </a:r>
                      <a:endParaRPr lang="zh-TW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/>
                        <a:t>{apples,</a:t>
                      </a:r>
                      <a:r>
                        <a:rPr lang="en-US" altLang="zh-TW" sz="1400" b="0" baseline="0" dirty="0" smtClean="0"/>
                        <a:t> fruit, food</a:t>
                      </a:r>
                      <a:r>
                        <a:rPr lang="en-US" altLang="zh-TW" sz="1400" b="0" dirty="0" smtClean="0"/>
                        <a:t>}</a:t>
                      </a:r>
                      <a:endParaRPr lang="zh-TW" altLang="en-US" sz="1400" b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137931"/>
              </p:ext>
            </p:extLst>
          </p:nvPr>
        </p:nvGraphicFramePr>
        <p:xfrm>
          <a:off x="251520" y="5301208"/>
          <a:ext cx="23762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497"/>
                <a:gridCol w="1660767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b="0" dirty="0" smtClean="0"/>
                        <a:t>P2</a:t>
                      </a:r>
                      <a:endParaRPr lang="zh-TW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/>
                        <a:t>{apples, food}</a:t>
                      </a:r>
                      <a:endParaRPr lang="zh-TW" altLang="en-US" sz="1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/>
                        <a:t>P4</a:t>
                      </a:r>
                      <a:endParaRPr lang="zh-TW" alt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/>
                        <a:t>{</a:t>
                      </a:r>
                      <a:r>
                        <a:rPr lang="en-US" altLang="zh-TW" sz="1400" b="0" dirty="0" err="1" smtClean="0"/>
                        <a:t>apples,fruit</a:t>
                      </a:r>
                      <a:r>
                        <a:rPr lang="en-US" altLang="zh-TW" sz="1400" b="0" dirty="0" smtClean="0"/>
                        <a:t>. </a:t>
                      </a:r>
                      <a:r>
                        <a:rPr lang="en-US" altLang="zh-TW" sz="1400" b="0" baseline="0" dirty="0" smtClean="0"/>
                        <a:t> </a:t>
                      </a:r>
                      <a:r>
                        <a:rPr lang="en-US" altLang="zh-TW" sz="1400" b="0" baseline="0" dirty="0" smtClean="0"/>
                        <a:t>food</a:t>
                      </a:r>
                      <a:r>
                        <a:rPr lang="en-US" altLang="zh-TW" sz="1400" b="0" dirty="0" smtClean="0"/>
                        <a:t>}</a:t>
                      </a:r>
                      <a:endParaRPr lang="zh-TW" altLang="en-US" sz="1400" b="0" dirty="0" smtClean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2653333" y="4941168"/>
                <a:ext cx="7065524" cy="612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𝑐𝑜𝑠</m:t>
                        </m:r>
                      </m:e>
                    </m:ba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𝐶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1,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𝐶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TW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TW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TW" b="0" i="0" dirty="0" smtClean="0">
                                <a:latin typeface="Cambria Math"/>
                              </a:rPr>
                              <m:t>cos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⁡(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𝑎𝑝𝑝𝑙𝑒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𝑎𝑝𝑝𝑙𝑒𝑠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zh-TW" b="0" i="1" dirty="0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TW" b="0" i="0" dirty="0" smtClean="0">
                                <a:latin typeface="Cambria Math"/>
                              </a:rPr>
                              <m:t>cos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⁡(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𝑓𝑟𝑢𝑖𝑡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𝑎𝑝𝑝𝑙𝑒𝑠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TW" dirty="0" smtClean="0"/>
                  <a:t>)+(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TW" dirty="0">
                                <a:latin typeface="Cambria Math"/>
                              </a:rPr>
                              <m:t>cos</m:t>
                            </m:r>
                            <m:r>
                              <a:rPr lang="en-US" altLang="zh-TW" i="1" dirty="0">
                                <a:latin typeface="Cambria Math"/>
                              </a:rPr>
                              <m:t>⁡(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𝑎𝑝𝑝𝑙𝑒</m:t>
                            </m:r>
                            <m:r>
                              <a:rPr lang="en-US" altLang="zh-TW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𝑓𝑜𝑜𝑑</m:t>
                            </m:r>
                            <m:r>
                              <a:rPr lang="en-US" altLang="zh-TW" i="1" dirty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zh-TW" i="1" dirty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TW" dirty="0">
                                <a:latin typeface="Cambria Math"/>
                              </a:rPr>
                              <m:t>cos</m:t>
                            </m:r>
                            <m:r>
                              <a:rPr lang="en-US" altLang="zh-TW" i="1" dirty="0">
                                <a:latin typeface="Cambria Math"/>
                              </a:rPr>
                              <m:t>⁡(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𝑓𝑟𝑢𝑖𝑡</m:t>
                            </m:r>
                            <m:r>
                              <a:rPr lang="en-US" altLang="zh-TW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𝑓𝑜𝑜𝑑</m:t>
                            </m:r>
                            <m:r>
                              <a:rPr lang="en-US" altLang="zh-TW" i="1" dirty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TW" dirty="0" smtClean="0"/>
                  <a:t>)</a:t>
                </a:r>
                <a:endParaRPr lang="zh-TW" altLang="en-US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333" y="4941168"/>
                <a:ext cx="7065524" cy="612219"/>
              </a:xfrm>
              <a:prstGeom prst="rect">
                <a:avLst/>
              </a:prstGeom>
              <a:blipFill rotWithShape="1"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2677471" y="5552489"/>
                <a:ext cx="26180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=0.388</m:t>
                      </m:r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0.19</m:t>
                      </m:r>
                      <m:r>
                        <a:rPr lang="en-US" altLang="zh-TW" b="0" i="1" smtClean="0">
                          <a:latin typeface="Cambria Math"/>
                        </a:rPr>
                        <m:t>=0.</m:t>
                      </m:r>
                      <m:r>
                        <a:rPr lang="en-US" altLang="zh-TW" b="0" i="1" smtClean="0">
                          <a:latin typeface="Cambria Math"/>
                        </a:rPr>
                        <m:t>578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471" y="5552489"/>
                <a:ext cx="261802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5640993" y="692696"/>
                <a:ext cx="34481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/>
                      </a:rPr>
                      <m:t>𝑣𝑒𝑐𝑡𝑜𝑟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𝑎𝑝𝑝𝑙𝑒</m:t>
                        </m:r>
                      </m:e>
                    </m:d>
                  </m:oMath>
                </a14:m>
                <a:r>
                  <a:rPr lang="zh-TW" altLang="en-US" sz="1600" dirty="0" smtClean="0"/>
                  <a:t> </a:t>
                </a:r>
                <a:r>
                  <a:rPr lang="en-US" altLang="zh-TW" sz="1600" dirty="0" smtClean="0"/>
                  <a:t>= </a:t>
                </a:r>
                <a:r>
                  <a:rPr lang="en-US" altLang="zh-TW" sz="1600" dirty="0" smtClean="0"/>
                  <a:t>  {</a:t>
                </a:r>
                <a:r>
                  <a:rPr lang="en-US" altLang="zh-TW" sz="1600" dirty="0" smtClean="0"/>
                  <a:t>1, 1, </a:t>
                </a:r>
                <a:r>
                  <a:rPr lang="en-US" altLang="zh-TW" sz="1600" dirty="0" smtClean="0"/>
                  <a:t>1, 0, </a:t>
                </a:r>
                <a:r>
                  <a:rPr lang="en-US" altLang="zh-TW" sz="1600" dirty="0" smtClean="0"/>
                  <a:t>0, 0, 0}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993" y="692696"/>
                <a:ext cx="3448123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/>
              <p:cNvSpPr txBox="1"/>
              <p:nvPr/>
            </p:nvSpPr>
            <p:spPr>
              <a:xfrm>
                <a:off x="5640993" y="1053646"/>
                <a:ext cx="34270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/>
                      </a:rPr>
                      <m:t>𝑣𝑒𝑐𝑡𝑜𝑟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𝑎𝑝𝑝𝑙𝑒𝑠</m:t>
                        </m:r>
                      </m:e>
                    </m:d>
                  </m:oMath>
                </a14:m>
                <a:r>
                  <a:rPr lang="zh-TW" altLang="en-US" sz="1600" dirty="0" smtClean="0"/>
                  <a:t> </a:t>
                </a:r>
                <a:r>
                  <a:rPr lang="en-US" altLang="zh-TW" sz="1600" dirty="0" smtClean="0"/>
                  <a:t>= {0, </a:t>
                </a:r>
                <a:r>
                  <a:rPr lang="en-US" altLang="zh-TW" sz="1600" dirty="0" smtClean="0"/>
                  <a:t>0, </a:t>
                </a:r>
                <a:r>
                  <a:rPr lang="en-US" altLang="zh-TW" sz="1600" dirty="0" smtClean="0"/>
                  <a:t>1, </a:t>
                </a:r>
                <a:r>
                  <a:rPr lang="en-US" altLang="zh-TW" sz="1600" dirty="0"/>
                  <a:t>1</a:t>
                </a:r>
                <a:r>
                  <a:rPr lang="en-US" altLang="zh-TW" sz="1600" dirty="0" smtClean="0"/>
                  <a:t>, </a:t>
                </a:r>
                <a:r>
                  <a:rPr lang="en-US" altLang="zh-TW" sz="1600" dirty="0"/>
                  <a:t>1</a:t>
                </a:r>
                <a:r>
                  <a:rPr lang="en-US" altLang="zh-TW" sz="1600" dirty="0" smtClean="0"/>
                  <a:t>, 0, 0}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993" y="1053646"/>
                <a:ext cx="3427028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/>
              <p:cNvSpPr txBox="1"/>
              <p:nvPr/>
            </p:nvSpPr>
            <p:spPr>
              <a:xfrm>
                <a:off x="5654990" y="1390712"/>
                <a:ext cx="34149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/>
                      </a:rPr>
                      <m:t>𝑣𝑒𝑐𝑡𝑜𝑟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𝑓𝑟𝑢𝑖𝑡</m:t>
                        </m:r>
                      </m:e>
                    </m:d>
                  </m:oMath>
                </a14:m>
                <a:r>
                  <a:rPr lang="zh-TW" altLang="en-US" sz="1600" dirty="0" smtClean="0"/>
                  <a:t> </a:t>
                </a:r>
                <a:r>
                  <a:rPr lang="en-US" altLang="zh-TW" sz="1600" dirty="0" smtClean="0"/>
                  <a:t>= </a:t>
                </a:r>
                <a:r>
                  <a:rPr lang="en-US" altLang="zh-TW" sz="1600" dirty="0" smtClean="0"/>
                  <a:t>  {</a:t>
                </a:r>
                <a:r>
                  <a:rPr lang="en-US" altLang="zh-TW" sz="1600" dirty="0" smtClean="0"/>
                  <a:t>1, </a:t>
                </a:r>
                <a:r>
                  <a:rPr lang="en-US" altLang="zh-TW" sz="1600" dirty="0" smtClean="0"/>
                  <a:t>0, </a:t>
                </a:r>
                <a:r>
                  <a:rPr lang="en-US" altLang="zh-TW" sz="1600" dirty="0" smtClean="0"/>
                  <a:t>1, </a:t>
                </a:r>
                <a:r>
                  <a:rPr lang="en-US" altLang="zh-TW" sz="1600" dirty="0" smtClean="0"/>
                  <a:t>1, 1, </a:t>
                </a:r>
                <a:r>
                  <a:rPr lang="en-US" altLang="zh-TW" sz="1600" dirty="0" smtClean="0"/>
                  <a:t>0, </a:t>
                </a:r>
                <a:r>
                  <a:rPr lang="en-US" altLang="zh-TW" sz="1600" dirty="0" smtClean="0"/>
                  <a:t>1}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990" y="1390712"/>
                <a:ext cx="3414974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/>
              <p:cNvSpPr txBox="1"/>
              <p:nvPr/>
            </p:nvSpPr>
            <p:spPr>
              <a:xfrm>
                <a:off x="5673053" y="1768879"/>
                <a:ext cx="33908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/>
                      </a:rPr>
                      <m:t>𝑣𝑒𝑐𝑡𝑜𝑟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𝑓𝑜𝑜𝑑</m:t>
                        </m:r>
                      </m:e>
                    </m:d>
                  </m:oMath>
                </a14:m>
                <a:r>
                  <a:rPr lang="zh-TW" altLang="en-US" sz="1600" dirty="0" smtClean="0"/>
                  <a:t> </a:t>
                </a:r>
                <a:r>
                  <a:rPr lang="en-US" altLang="zh-TW" sz="1600" dirty="0" smtClean="0"/>
                  <a:t>= </a:t>
                </a:r>
                <a:r>
                  <a:rPr lang="en-US" altLang="zh-TW" sz="1600" dirty="0" smtClean="0"/>
                  <a:t>  {</a:t>
                </a:r>
                <a:r>
                  <a:rPr lang="en-US" altLang="zh-TW" sz="1600" dirty="0"/>
                  <a:t>0</a:t>
                </a:r>
                <a:r>
                  <a:rPr lang="en-US" altLang="zh-TW" sz="1600" dirty="0" smtClean="0"/>
                  <a:t>, </a:t>
                </a:r>
                <a:r>
                  <a:rPr lang="en-US" altLang="zh-TW" sz="1600" dirty="0" smtClean="0"/>
                  <a:t>1, </a:t>
                </a:r>
                <a:r>
                  <a:rPr lang="en-US" altLang="zh-TW" sz="1600" dirty="0" smtClean="0"/>
                  <a:t>0, </a:t>
                </a:r>
                <a:r>
                  <a:rPr lang="en-US" altLang="zh-TW" sz="1600" dirty="0"/>
                  <a:t>1</a:t>
                </a:r>
                <a:r>
                  <a:rPr lang="en-US" altLang="zh-TW" sz="1600" dirty="0" smtClean="0"/>
                  <a:t>, </a:t>
                </a:r>
                <a:r>
                  <a:rPr lang="en-US" altLang="zh-TW" sz="1600" dirty="0"/>
                  <a:t>1</a:t>
                </a:r>
                <a:r>
                  <a:rPr lang="en-US" altLang="zh-TW" sz="1600" dirty="0" smtClean="0"/>
                  <a:t>, </a:t>
                </a:r>
                <a:r>
                  <a:rPr lang="en-US" altLang="zh-TW" sz="1600" dirty="0"/>
                  <a:t>1</a:t>
                </a:r>
                <a:r>
                  <a:rPr lang="en-US" altLang="zh-TW" sz="1600" dirty="0" smtClean="0"/>
                  <a:t>, </a:t>
                </a:r>
                <a:r>
                  <a:rPr lang="en-US" altLang="zh-TW" sz="1600" dirty="0"/>
                  <a:t>1</a:t>
                </a:r>
                <a:r>
                  <a:rPr lang="en-US" altLang="zh-TW" sz="1600" dirty="0" smtClean="0"/>
                  <a:t>}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053" y="1768879"/>
                <a:ext cx="3390865" cy="338554"/>
              </a:xfrm>
              <a:prstGeom prst="rect">
                <a:avLst/>
              </a:prstGeom>
              <a:blipFill rotWithShape="1">
                <a:blip r:embed="rId11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0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Semantic clustering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Adapted heuristic:</a:t>
                </a:r>
              </a:p>
              <a:p>
                <a:pPr marL="731520" lvl="1" indent="-457200">
                  <a:buFont typeface="+mj-lt"/>
                  <a:buAutoNum type="arabicPeriod" startAt="2"/>
                </a:pPr>
                <a:r>
                  <a:rPr lang="en-US" altLang="zh-TW" dirty="0"/>
                  <a:t>T</a:t>
                </a:r>
                <a:r>
                  <a:rPr lang="en-US" altLang="zh-TW" dirty="0" smtClean="0"/>
                  <a:t>akes </a:t>
                </a:r>
                <a:r>
                  <a:rPr lang="en-US" altLang="zh-TW" dirty="0"/>
                  <a:t>into account the </a:t>
                </a:r>
                <a:r>
                  <a:rPr lang="en-US" altLang="zh-TW" dirty="0" smtClean="0"/>
                  <a:t>size of </a:t>
                </a:r>
                <a:r>
                  <a:rPr lang="en-US" altLang="zh-TW" dirty="0"/>
                  <a:t>the difference between two clusters, combined with a </a:t>
                </a:r>
                <a:r>
                  <a:rPr lang="en-US" altLang="zh-TW" dirty="0" smtClean="0"/>
                  <a:t>dynamic threshold.</a:t>
                </a:r>
              </a:p>
              <a:p>
                <a:pPr marL="274320" lvl="1" indent="0">
                  <a:buNone/>
                </a:pPr>
                <a:r>
                  <a:rPr lang="en-US" altLang="zh-TW" dirty="0" smtClean="0"/>
                  <a:t>       Merge </a:t>
                </a:r>
                <a:r>
                  <a:rPr lang="en-US" altLang="zh-TW" dirty="0"/>
                  <a:t>the clusters when the </a:t>
                </a:r>
                <a:r>
                  <a:rPr lang="en-US" altLang="zh-TW" dirty="0" smtClean="0"/>
                  <a:t>normalized difference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b="0" i="1" smtClean="0">
                        <a:latin typeface="Cambria Math"/>
                        <a:ea typeface="Cambria Math"/>
                      </a:rPr>
                      <m:t>η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𝐾</m:t>
                    </m:r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</a:rPr>
                      <m:t>𝐿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marL="27432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between </a:t>
                </a:r>
                <a:r>
                  <a:rPr lang="en-US" altLang="zh-TW" dirty="0"/>
                  <a:t>the clusters K and L </a:t>
                </a:r>
                <a:r>
                  <a:rPr lang="en-US" altLang="zh-TW" dirty="0" smtClean="0"/>
                  <a:t>is smaller </a:t>
                </a:r>
                <a:r>
                  <a:rPr lang="en-US" altLang="zh-TW" dirty="0"/>
                  <a:t>than a </a:t>
                </a:r>
                <a:r>
                  <a:rPr lang="en-US" altLang="zh-TW" dirty="0" smtClean="0"/>
                  <a:t>dynamic </a:t>
                </a:r>
              </a:p>
              <a:p>
                <a:pPr marL="27432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threshold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altLang="zh-TW" dirty="0" smtClean="0"/>
                  <a:t> .</a:t>
                </a:r>
                <a:r>
                  <a:rPr lang="el-GR" altLang="zh-TW" dirty="0">
                    <a:ea typeface="Cambria Math"/>
                  </a:rPr>
                  <a:t> 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08" y="4172124"/>
            <a:ext cx="1390650" cy="314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13" y="5629261"/>
            <a:ext cx="1857375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6" y="4011078"/>
            <a:ext cx="1038225" cy="72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向右箭號 5"/>
          <p:cNvSpPr/>
          <p:nvPr/>
        </p:nvSpPr>
        <p:spPr>
          <a:xfrm>
            <a:off x="1679920" y="4172124"/>
            <a:ext cx="504056" cy="505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6200000">
            <a:off x="2915305" y="4837173"/>
            <a:ext cx="504056" cy="505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572000" y="3645024"/>
                <a:ext cx="2232248" cy="2568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𝜙</m:t>
                      </m:r>
                      <m:r>
                        <a:rPr lang="en-US" altLang="zh-TW" b="0" i="1" smtClean="0">
                          <a:latin typeface="Cambria Math"/>
                        </a:rPr>
                        <m:t>=0.8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η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1,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altLang="zh-TW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𝜀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0.8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=0.56</m:t>
                      </m:r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η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𝐶</m:t>
                          </m:r>
                          <m:r>
                            <a:rPr lang="en-US" altLang="zh-TW" i="1">
                              <a:latin typeface="Cambria Math"/>
                            </a:rPr>
                            <m:t>1,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𝐶</m:t>
                          </m:r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0" smtClean="0">
                          <a:latin typeface="Cambria Math"/>
                        </a:rPr>
                        <m:t>=0.5</m:t>
                      </m:r>
                    </m:oMath>
                  </m:oMathPara>
                </a14:m>
                <a:endParaRPr lang="en-US" altLang="zh-TW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η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𝐶</m:t>
                          </m:r>
                          <m:r>
                            <a:rPr lang="en-US" altLang="zh-TW" i="1">
                              <a:latin typeface="Cambria Math"/>
                            </a:rPr>
                            <m:t>1,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𝐶</m:t>
                          </m:r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&lt;</m:t>
                      </m:r>
                      <m:r>
                        <a:rPr lang="zh-TW" altLang="en-US" i="1">
                          <a:latin typeface="Cambria Math"/>
                        </a:rPr>
                        <m:t>𝜀</m:t>
                      </m:r>
                    </m:oMath>
                  </m:oMathPara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Merge together!!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45024"/>
                <a:ext cx="2232248" cy="2568204"/>
              </a:xfrm>
              <a:prstGeom prst="rect">
                <a:avLst/>
              </a:prstGeom>
              <a:blipFill rotWithShape="1">
                <a:blip r:embed="rId6"/>
                <a:stretch>
                  <a:fillRect l="-2186" b="-30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559945"/>
              </p:ext>
            </p:extLst>
          </p:nvPr>
        </p:nvGraphicFramePr>
        <p:xfrm>
          <a:off x="6948264" y="3597286"/>
          <a:ext cx="18651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  <a:gridCol w="1265419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{a, b}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{a, b, c}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362922"/>
              </p:ext>
            </p:extLst>
          </p:nvPr>
        </p:nvGraphicFramePr>
        <p:xfrm>
          <a:off x="6948264" y="4970732"/>
          <a:ext cx="18651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  <a:gridCol w="1265419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{a, b,</a:t>
                      </a:r>
                      <a:r>
                        <a:rPr lang="en-US" altLang="zh-TW" baseline="0" dirty="0" smtClean="0"/>
                        <a:t> c, e</a:t>
                      </a:r>
                      <a:r>
                        <a:rPr lang="en-US" altLang="zh-TW" dirty="0" smtClean="0"/>
                        <a:t>}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{a, b, c}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9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altLang="zh-TW" dirty="0"/>
              <a:t>Searching tag spaces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search engine of the proposed STCS framework </a:t>
                </a:r>
                <a:r>
                  <a:rPr lang="en-US" altLang="zh-TW" dirty="0"/>
                  <a:t>sorts the pictures based on relevance with </a:t>
                </a:r>
                <a:r>
                  <a:rPr lang="en-US" altLang="zh-TW" dirty="0" smtClean="0"/>
                  <a:t>the query.</a:t>
                </a:r>
                <a:endParaRPr lang="en-US" altLang="zh-TW" dirty="0"/>
              </a:p>
              <a:p>
                <a:r>
                  <a:rPr lang="en-US" altLang="zh-TW" dirty="0"/>
                  <a:t>D</a:t>
                </a:r>
                <a:r>
                  <a:rPr lang="en-US" altLang="zh-TW" dirty="0" smtClean="0"/>
                  <a:t>efining </a:t>
                </a:r>
                <a:r>
                  <a:rPr lang="en-US" altLang="zh-TW" dirty="0"/>
                  <a:t>the query q as an m dimensional </a:t>
                </a:r>
                <a:r>
                  <a:rPr lang="en-US" altLang="zh-TW" dirty="0" smtClean="0"/>
                  <a:t>row vector </a:t>
                </a:r>
                <a:r>
                  <a:rPr lang="en-US" altLang="zh-TW" dirty="0"/>
                  <a:t>of tags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/>
                  <a:t>and a picture p as an n-dimensional </a:t>
                </a:r>
                <a:r>
                  <a:rPr lang="en-US" altLang="zh-TW" dirty="0" smtClean="0"/>
                  <a:t>row vector </a:t>
                </a:r>
                <a:r>
                  <a:rPr lang="en-US" altLang="zh-TW" dirty="0"/>
                  <a:t>of tags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, where q = </a:t>
                </a:r>
                <a:r>
                  <a:rPr lang="en-US" altLang="zh-TW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· · 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dirty="0"/>
                  <a:t>] and p =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 · · 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/>
                  <a:t>].</a:t>
                </a:r>
                <a:endParaRPr lang="en-US" altLang="zh-TW" dirty="0" smtClean="0"/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875" r="-7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868144" y="41808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Framework design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3526"/>
            <a:ext cx="3448050" cy="771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2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Searching tag spaces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Feature: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altLang="zh-TW" dirty="0" smtClean="0"/>
              <a:t>Automatic replacement </a:t>
            </a:r>
            <a:r>
              <a:rPr lang="en-US" altLang="zh-TW" dirty="0"/>
              <a:t>of syntactic variations by their </a:t>
            </a:r>
            <a:r>
              <a:rPr lang="en-US" altLang="zh-TW" dirty="0" smtClean="0"/>
              <a:t>corresponding labels.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altLang="zh-TW" dirty="0"/>
              <a:t>T</a:t>
            </a:r>
            <a:r>
              <a:rPr lang="en-US" altLang="zh-TW" dirty="0" smtClean="0"/>
              <a:t>he ability to detect contexts.</a:t>
            </a:r>
            <a:r>
              <a:rPr lang="en-US" altLang="zh-TW" dirty="0"/>
              <a:t> If a tag can have multiple meanings, the </a:t>
            </a:r>
            <a:r>
              <a:rPr lang="en-US" altLang="zh-TW" dirty="0" smtClean="0"/>
              <a:t>search engine </a:t>
            </a:r>
            <a:r>
              <a:rPr lang="en-US" altLang="zh-TW" dirty="0"/>
              <a:t>asks the user to choose a cluster to indicate the </a:t>
            </a:r>
            <a:r>
              <a:rPr lang="en-US" altLang="zh-TW" dirty="0" smtClean="0"/>
              <a:t>sense that </a:t>
            </a:r>
            <a:r>
              <a:rPr lang="en-US" altLang="zh-TW" dirty="0"/>
              <a:t>was actually meant.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31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Implementation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STCS framework has been implemented in a </a:t>
            </a:r>
            <a:r>
              <a:rPr lang="en-US" altLang="zh-TW" dirty="0" err="1" smtClean="0"/>
              <a:t>Javabased</a:t>
            </a:r>
            <a:r>
              <a:rPr lang="en-US" altLang="zh-TW" dirty="0"/>
              <a:t> </a:t>
            </a:r>
            <a:r>
              <a:rPr lang="en-US" altLang="zh-TW" dirty="0" smtClean="0"/>
              <a:t>Web application </a:t>
            </a:r>
            <a:r>
              <a:rPr lang="en-US" altLang="zh-TW" dirty="0"/>
              <a:t>i.e., </a:t>
            </a:r>
            <a:r>
              <a:rPr lang="en-US" altLang="zh-TW" dirty="0" smtClean="0">
                <a:hlinkClick r:id="rId2"/>
              </a:rPr>
              <a:t>http://XploreFlickr.com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The application uses a subset from the Flickr </a:t>
            </a:r>
            <a:r>
              <a:rPr lang="en-US" altLang="zh-TW" dirty="0" smtClean="0"/>
              <a:t>database.</a:t>
            </a:r>
          </a:p>
          <a:p>
            <a:r>
              <a:rPr lang="en-US" altLang="zh-TW" dirty="0" smtClean="0"/>
              <a:t>Clean data set: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472455"/>
              </p:ext>
            </p:extLst>
          </p:nvPr>
        </p:nvGraphicFramePr>
        <p:xfrm>
          <a:off x="755576" y="3645024"/>
          <a:ext cx="2952328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68152"/>
                <a:gridCol w="158417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altLang="zh-TW" dirty="0" smtClean="0"/>
                        <a:t>Raw data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Users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57,009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Pictures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166,544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tags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317,657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825158"/>
              </p:ext>
            </p:extLst>
          </p:nvPr>
        </p:nvGraphicFramePr>
        <p:xfrm>
          <a:off x="4788024" y="3645024"/>
          <a:ext cx="2952328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24136"/>
                <a:gridCol w="172819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altLang="zh-TW" dirty="0" smtClean="0"/>
                        <a:t>Cleaned data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Users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50,986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Pictures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147,132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tags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27,401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向右箭號 6"/>
          <p:cNvSpPr/>
          <p:nvPr/>
        </p:nvSpPr>
        <p:spPr>
          <a:xfrm>
            <a:off x="4022508" y="414908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31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Implementation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altLang="zh-TW" dirty="0" smtClean="0"/>
              <a:t>Auto-completion</a:t>
            </a:r>
          </a:p>
          <a:p>
            <a:pPr marL="274320" lvl="1" indent="0">
              <a:buNone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2960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0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</a:t>
            </a:r>
            <a:r>
              <a:rPr lang="en-US" altLang="zh-TW" dirty="0" smtClean="0"/>
              <a:t>ndex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Introduction</a:t>
            </a:r>
          </a:p>
          <a:p>
            <a:r>
              <a:rPr lang="en-US" altLang="zh-TW" sz="2800" dirty="0" smtClean="0"/>
              <a:t>Framework design</a:t>
            </a:r>
          </a:p>
          <a:p>
            <a:r>
              <a:rPr lang="en-US" altLang="zh-TW" sz="2800" dirty="0" smtClean="0"/>
              <a:t>Implementation</a:t>
            </a:r>
          </a:p>
          <a:p>
            <a:r>
              <a:rPr lang="en-US" altLang="zh-TW" sz="2800" dirty="0" smtClean="0"/>
              <a:t>Experiment</a:t>
            </a:r>
          </a:p>
          <a:p>
            <a:r>
              <a:rPr lang="en-US" altLang="zh-TW" sz="2800" dirty="0" smtClean="0"/>
              <a:t>Conclusion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0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Implementation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altLang="zh-TW" dirty="0" err="1"/>
              <a:t>Syntatic</a:t>
            </a:r>
            <a:r>
              <a:rPr lang="en-US" altLang="zh-TW" dirty="0"/>
              <a:t> variation detection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97423"/>
            <a:ext cx="8568333" cy="184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4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Implementation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altLang="zh-TW" dirty="0"/>
              <a:t>Context selection</a:t>
            </a:r>
            <a:endParaRPr lang="zh-TW" altLang="en-US" dirty="0"/>
          </a:p>
          <a:p>
            <a:pPr marL="274320" lvl="1" indent="0">
              <a:buNone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48677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Implementation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altLang="zh-TW" dirty="0" smtClean="0"/>
              <a:t>Context for different </a:t>
            </a:r>
          </a:p>
          <a:p>
            <a:pPr marL="274320" lvl="1" indent="0">
              <a:buNone/>
            </a:pPr>
            <a:r>
              <a:rPr lang="en-US" altLang="zh-TW" dirty="0" smtClean="0"/>
              <a:t>selection </a:t>
            </a:r>
            <a:endParaRPr lang="zh-TW" altLang="en-US" dirty="0"/>
          </a:p>
          <a:p>
            <a:pPr marL="274320" lvl="1" indent="0">
              <a:buNone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80" y="393392"/>
            <a:ext cx="5157986" cy="341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03489"/>
            <a:ext cx="5186561" cy="297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4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TW" dirty="0" err="1"/>
              <a:t>Syntatic</a:t>
            </a:r>
            <a:r>
              <a:rPr lang="en-US" altLang="zh-TW" dirty="0"/>
              <a:t> variations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Semantic clustering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Searching tag </a:t>
            </a:r>
            <a:r>
              <a:rPr lang="en-US" altLang="zh-TW" dirty="0" smtClean="0"/>
              <a:t>spaces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3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Syntatic</a:t>
            </a:r>
            <a:r>
              <a:rPr lang="en-US" altLang="zh-TW" dirty="0"/>
              <a:t> </a:t>
            </a:r>
            <a:r>
              <a:rPr lang="en-US" altLang="zh-TW" dirty="0" smtClean="0"/>
              <a:t>variations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D</a:t>
                </a:r>
                <a:r>
                  <a:rPr lang="en-US" altLang="zh-TW" dirty="0" smtClean="0"/>
                  <a:t>efine </a:t>
                </a:r>
                <a:r>
                  <a:rPr lang="en-US" altLang="zh-TW" dirty="0"/>
                  <a:t>a test set S </a:t>
                </a:r>
                <a:r>
                  <a:rPr lang="en-US" altLang="zh-TW" dirty="0" smtClean="0"/>
                  <a:t>that </a:t>
                </a:r>
                <a:r>
                  <a:rPr lang="fr-FR" altLang="zh-TW" dirty="0" smtClean="0"/>
                  <a:t>contains </a:t>
                </a:r>
                <a:r>
                  <a:rPr lang="fr-FR" altLang="zh-TW" dirty="0"/>
                  <a:t>200 randomly chosen tag combinations </a:t>
                </a:r>
                <a:endParaRPr lang="fr-FR" altLang="zh-TW" dirty="0" smtClean="0"/>
              </a:p>
              <a:p>
                <a:r>
                  <a:rPr lang="en-US" altLang="zh-TW" dirty="0" smtClean="0"/>
                  <a:t>Threshold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altLang="zh-TW" dirty="0" smtClean="0"/>
                  <a:t>=0.62</a:t>
                </a:r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Identify </a:t>
                </a:r>
                <a:r>
                  <a:rPr lang="en-US" altLang="zh-TW" dirty="0"/>
                  <a:t>10 mistakes </a:t>
                </a:r>
                <a:endParaRPr lang="en-US" altLang="zh-TW" dirty="0" smtClean="0"/>
              </a:p>
              <a:p>
                <a:r>
                  <a:rPr lang="en-US" altLang="zh-TW" dirty="0"/>
                  <a:t>R</a:t>
                </a:r>
                <a:r>
                  <a:rPr lang="en-US" altLang="zh-TW" dirty="0" smtClean="0"/>
                  <a:t>esulting </a:t>
                </a:r>
                <a:r>
                  <a:rPr lang="en-US" altLang="zh-TW" dirty="0"/>
                  <a:t>in a syntactic error rate of 5%.</a:t>
                </a:r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875" r="-14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868144" y="41808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00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altLang="zh-TW" dirty="0"/>
              <a:t>Semantic clustering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100 randomly chosen </a:t>
            </a:r>
            <a:r>
              <a:rPr lang="en-US" altLang="zh-TW" dirty="0" smtClean="0"/>
              <a:t>clusters.</a:t>
            </a:r>
          </a:p>
          <a:p>
            <a:r>
              <a:rPr lang="en-US" altLang="zh-TW" dirty="0"/>
              <a:t>Our </a:t>
            </a:r>
            <a:r>
              <a:rPr lang="en-US" altLang="zh-TW" dirty="0" smtClean="0"/>
              <a:t>analysis three thresholds.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A</a:t>
            </a:r>
            <a:r>
              <a:rPr lang="en-US" altLang="zh-TW" dirty="0" smtClean="0"/>
              <a:t>fter </a:t>
            </a:r>
            <a:r>
              <a:rPr lang="en-US" altLang="zh-TW" dirty="0"/>
              <a:t>generating 100 random </a:t>
            </a:r>
            <a:r>
              <a:rPr lang="en-US" altLang="zh-TW" dirty="0" smtClean="0"/>
              <a:t>clusters, </a:t>
            </a:r>
            <a:r>
              <a:rPr lang="en-US" altLang="zh-TW" dirty="0"/>
              <a:t>obtain 458 tags. </a:t>
            </a:r>
            <a:endParaRPr lang="en-US" altLang="zh-TW" dirty="0" smtClean="0"/>
          </a:p>
          <a:p>
            <a:r>
              <a:rPr lang="en-US" altLang="zh-TW" dirty="0"/>
              <a:t>M</a:t>
            </a:r>
            <a:r>
              <a:rPr lang="en-US" altLang="zh-TW" dirty="0" smtClean="0"/>
              <a:t>isplaced tags: </a:t>
            </a:r>
            <a:r>
              <a:rPr lang="en-US" altLang="zh-TW" dirty="0"/>
              <a:t>44 misplaced tags and </a:t>
            </a:r>
            <a:r>
              <a:rPr lang="en-US" altLang="zh-TW" dirty="0" smtClean="0"/>
              <a:t>thus the </a:t>
            </a:r>
            <a:r>
              <a:rPr lang="en-US" altLang="zh-TW" dirty="0"/>
              <a:t>error rate is 9.6%.</a:t>
            </a:r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868144" y="41808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8605397"/>
                  </p:ext>
                </p:extLst>
              </p:nvPr>
            </p:nvGraphicFramePr>
            <p:xfrm>
              <a:off x="683568" y="2492896"/>
              <a:ext cx="7224464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1776"/>
                    <a:gridCol w="6192688"/>
                  </a:tblGrid>
                  <a:tr h="6400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TW" altLang="en-US" i="1" smtClean="0">
                                    <a:latin typeface="Cambria Math"/>
                                  </a:rPr>
                                  <m:t>𝝌</m:t>
                                </m:r>
                                <m:r>
                                  <a:rPr lang="en-US" altLang="zh-TW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altLang="zh-TW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altLang="zh-TW" b="1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altLang="zh-TW" b="1" i="1" smtClean="0">
                                    <a:latin typeface="Cambria Math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Determines</a:t>
                          </a:r>
                          <a:r>
                            <a:rPr lang="en-US" altLang="zh-TW" baseline="0" dirty="0" smtClean="0"/>
                            <a:t> </a:t>
                          </a:r>
                          <a:r>
                            <a:rPr lang="en-US" altLang="zh-TW" dirty="0" smtClean="0"/>
                            <a:t>whether or not a tag is added to a cluster during the</a:t>
                          </a:r>
                          <a:r>
                            <a:rPr lang="en-US" altLang="zh-TW" baseline="0" dirty="0" smtClean="0"/>
                            <a:t> </a:t>
                          </a:r>
                          <a:r>
                            <a:rPr lang="en-US" altLang="zh-TW" dirty="0" smtClean="0"/>
                            <a:t>initial cluster creation.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29300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TW" altLang="en-US" i="1" smtClean="0"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=0.7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Defines the minimum average cosine similarity when</a:t>
                          </a:r>
                        </a:p>
                        <a:p>
                          <a:r>
                            <a:rPr lang="en-US" altLang="zh-TW" dirty="0" smtClean="0"/>
                            <a:t>merging two sets of which the smaller set has elements that</a:t>
                          </a:r>
                          <a:r>
                            <a:rPr lang="en-US" altLang="zh-TW" baseline="0" dirty="0" smtClean="0"/>
                            <a:t> </a:t>
                          </a:r>
                          <a:r>
                            <a:rPr lang="en-US" altLang="zh-TW" dirty="0" smtClean="0"/>
                            <a:t>the larger set does not contain.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TW" altLang="en-US" i="1" smtClean="0">
                                    <a:latin typeface="Cambria Math"/>
                                  </a:rPr>
                                  <m:t>𝜀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=0.8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As parameters for the function that defines the dynamic threshold.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8605397"/>
                  </p:ext>
                </p:extLst>
              </p:nvPr>
            </p:nvGraphicFramePr>
            <p:xfrm>
              <a:off x="683568" y="2492896"/>
              <a:ext cx="7224464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1776"/>
                    <a:gridCol w="6192688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762" r="-601775" b="-2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Determines</a:t>
                          </a:r>
                          <a:r>
                            <a:rPr lang="en-US" altLang="zh-TW" baseline="0" dirty="0" smtClean="0"/>
                            <a:t> </a:t>
                          </a:r>
                          <a:r>
                            <a:rPr lang="en-US" altLang="zh-TW" dirty="0" smtClean="0"/>
                            <a:t>whether or not a tag is added to a cluster during the</a:t>
                          </a:r>
                          <a:r>
                            <a:rPr lang="en-US" altLang="zh-TW" baseline="0" dirty="0" smtClean="0"/>
                            <a:t> </a:t>
                          </a:r>
                          <a:r>
                            <a:rPr lang="en-US" altLang="zh-TW" dirty="0" smtClean="0"/>
                            <a:t>initial cluster creation.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3333" r="-601775" b="-8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Defines the minimum average cosine similarity when</a:t>
                          </a:r>
                        </a:p>
                        <a:p>
                          <a:r>
                            <a:rPr lang="en-US" altLang="zh-TW" dirty="0" smtClean="0"/>
                            <a:t>merging two sets of which the smaller set has elements that</a:t>
                          </a:r>
                          <a:r>
                            <a:rPr lang="en-US" altLang="zh-TW" baseline="0" dirty="0" smtClean="0"/>
                            <a:t> </a:t>
                          </a:r>
                          <a:r>
                            <a:rPr lang="en-US" altLang="zh-TW" dirty="0" smtClean="0"/>
                            <a:t>the larger set does not contain.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47619" r="-601775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As parameters for the function that defines the dynamic threshold.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58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altLang="zh-TW" dirty="0"/>
              <a:t>Searching tag spaces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Compare the cluster-driven search </a:t>
            </a:r>
            <a:r>
              <a:rPr lang="en-US" altLang="zh-TW" dirty="0" err="1" smtClean="0"/>
              <a:t>engines”NHC</a:t>
            </a:r>
            <a:r>
              <a:rPr lang="en-US" altLang="zh-TW" dirty="0" smtClean="0"/>
              <a:t>”, “NHC STCS”.</a:t>
            </a:r>
          </a:p>
          <a:p>
            <a:r>
              <a:rPr lang="en-US" altLang="zh-TW" dirty="0"/>
              <a:t>This comparison is based on the precision </a:t>
            </a:r>
            <a:r>
              <a:rPr lang="en-US" altLang="zh-TW" dirty="0" smtClean="0"/>
              <a:t>of the </a:t>
            </a:r>
            <a:r>
              <a:rPr lang="en-US" altLang="zh-TW" dirty="0"/>
              <a:t>first 24 results of an arbitrary query (p@24</a:t>
            </a:r>
            <a:r>
              <a:rPr lang="en-US" altLang="zh-TW" dirty="0" smtClean="0"/>
              <a:t>).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In </a:t>
            </a:r>
            <a:r>
              <a:rPr lang="en-US" altLang="zh-TW" dirty="0"/>
              <a:t>this paper finds more </a:t>
            </a:r>
            <a:r>
              <a:rPr lang="en-US" altLang="zh-TW" dirty="0" smtClean="0"/>
              <a:t>contexts</a:t>
            </a:r>
            <a:r>
              <a:rPr lang="zh-TW" altLang="en-US" dirty="0" smtClean="0"/>
              <a:t> </a:t>
            </a:r>
            <a:r>
              <a:rPr lang="en-US" altLang="zh-TW" dirty="0" smtClean="0"/>
              <a:t>than </a:t>
            </a:r>
            <a:r>
              <a:rPr lang="en-US" altLang="zh-TW" dirty="0"/>
              <a:t>the original approach.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868144" y="41808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467519"/>
              </p:ext>
            </p:extLst>
          </p:nvPr>
        </p:nvGraphicFramePr>
        <p:xfrm>
          <a:off x="755576" y="3356992"/>
          <a:ext cx="3312368" cy="741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12168"/>
                <a:gridCol w="720080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NHC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214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0.86%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NHC STCS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368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0.88%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8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P</a:t>
            </a:r>
            <a:r>
              <a:rPr lang="en-US" altLang="zh-TW" dirty="0" smtClean="0"/>
              <a:t>roposed </a:t>
            </a:r>
            <a:r>
              <a:rPr lang="en-US" altLang="zh-TW" dirty="0"/>
              <a:t>the Semantic Tag </a:t>
            </a:r>
            <a:r>
              <a:rPr lang="en-US" altLang="zh-TW" dirty="0" smtClean="0"/>
              <a:t>Clustering Search </a:t>
            </a:r>
            <a:r>
              <a:rPr lang="en-US" altLang="zh-TW" dirty="0"/>
              <a:t>(STCS) framework for building and </a:t>
            </a:r>
            <a:r>
              <a:rPr lang="en-US" altLang="zh-TW" dirty="0" smtClean="0"/>
              <a:t>utilizing semantic </a:t>
            </a:r>
            <a:r>
              <a:rPr lang="en-US" altLang="zh-TW" dirty="0"/>
              <a:t>clusters </a:t>
            </a:r>
            <a:r>
              <a:rPr lang="en-US" altLang="zh-TW" dirty="0" smtClean="0"/>
              <a:t> </a:t>
            </a:r>
            <a:r>
              <a:rPr lang="en-US" altLang="zh-TW" dirty="0"/>
              <a:t>from a </a:t>
            </a:r>
            <a:r>
              <a:rPr lang="en-US" altLang="zh-TW" dirty="0" smtClean="0"/>
              <a:t>social tagging </a:t>
            </a:r>
            <a:r>
              <a:rPr lang="en-US" altLang="zh-TW" dirty="0"/>
              <a:t>system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/>
              <a:t>The framework has </a:t>
            </a:r>
            <a:r>
              <a:rPr lang="en-US" altLang="zh-TW" dirty="0" smtClean="0"/>
              <a:t>three core </a:t>
            </a:r>
            <a:r>
              <a:rPr lang="en-US" altLang="zh-TW" dirty="0"/>
              <a:t>tasks: removing syntactic variations, creating </a:t>
            </a:r>
            <a:r>
              <a:rPr lang="en-US" altLang="zh-TW" dirty="0" smtClean="0"/>
              <a:t>semantic clusters</a:t>
            </a:r>
            <a:r>
              <a:rPr lang="en-US" altLang="zh-TW" dirty="0"/>
              <a:t>, and utilizing obtained clusters to improve </a:t>
            </a:r>
            <a:r>
              <a:rPr lang="en-US" altLang="zh-TW" dirty="0" smtClean="0"/>
              <a:t>search and </a:t>
            </a:r>
            <a:r>
              <a:rPr lang="en-US" altLang="zh-TW" dirty="0"/>
              <a:t>exploration of tag spaces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Proposed a measure </a:t>
            </a:r>
            <a:r>
              <a:rPr lang="en-US" altLang="zh-TW" dirty="0"/>
              <a:t>based on the normalized </a:t>
            </a:r>
            <a:r>
              <a:rPr lang="en-US" altLang="zh-TW" dirty="0" err="1"/>
              <a:t>Levenshtein</a:t>
            </a:r>
            <a:r>
              <a:rPr lang="en-US" altLang="zh-TW" dirty="0"/>
              <a:t> value, </a:t>
            </a:r>
            <a:r>
              <a:rPr lang="en-US" altLang="zh-TW" dirty="0" smtClean="0"/>
              <a:t>combined with </a:t>
            </a:r>
            <a:r>
              <a:rPr lang="en-US" altLang="zh-TW" dirty="0"/>
              <a:t>the cosine </a:t>
            </a:r>
            <a:r>
              <a:rPr lang="en-US" altLang="zh-TW" dirty="0" smtClean="0"/>
              <a:t>value.</a:t>
            </a:r>
          </a:p>
          <a:p>
            <a:endParaRPr lang="en-US" altLang="zh-TW" dirty="0" smtClean="0"/>
          </a:p>
          <a:p>
            <a:r>
              <a:rPr lang="en-US" altLang="zh-TW" dirty="0"/>
              <a:t>With respect to a traditional search engine, </a:t>
            </a:r>
            <a:r>
              <a:rPr lang="en-US" altLang="zh-TW" dirty="0" smtClean="0"/>
              <a:t>searching tag </a:t>
            </a:r>
            <a:r>
              <a:rPr lang="en-US" altLang="zh-TW" dirty="0"/>
              <a:t>spaces using STCS retrieves more relevant results </a:t>
            </a:r>
            <a:r>
              <a:rPr lang="en-US" altLang="zh-TW" dirty="0" smtClean="0"/>
              <a:t>and achieves </a:t>
            </a:r>
            <a:r>
              <a:rPr lang="en-US" altLang="zh-TW" dirty="0"/>
              <a:t>a higher precision.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9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8229600" cy="990600"/>
          </a:xfrm>
        </p:spPr>
        <p:txBody>
          <a:bodyPr/>
          <a:lstStyle/>
          <a:p>
            <a:r>
              <a:rPr lang="en-US" altLang="zh-TW" dirty="0" smtClean="0"/>
              <a:t>Thx for your listening …..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7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supplement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74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Today’s Web offers many services that enable users </a:t>
            </a:r>
            <a:r>
              <a:rPr lang="en-US" altLang="zh-TW" sz="2000" dirty="0" smtClean="0"/>
              <a:t>to label </a:t>
            </a:r>
            <a:r>
              <a:rPr lang="en-US" altLang="zh-TW" sz="2000" dirty="0"/>
              <a:t>content on the Web by means of tags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sz="2000" dirty="0"/>
              <a:t>Even though tags are a flexible way of categorizing </a:t>
            </a:r>
            <a:r>
              <a:rPr lang="en-US" altLang="zh-TW" sz="2000" dirty="0" smtClean="0"/>
              <a:t>data, they </a:t>
            </a:r>
            <a:r>
              <a:rPr lang="en-US" altLang="zh-TW" sz="2000" dirty="0"/>
              <a:t>have their limitations. 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Tags </a:t>
            </a:r>
            <a:r>
              <a:rPr lang="en-US" altLang="zh-TW" sz="2000" dirty="0"/>
              <a:t>are prone to </a:t>
            </a:r>
            <a:r>
              <a:rPr lang="en-US" altLang="zh-TW" sz="2000" dirty="0" smtClean="0"/>
              <a:t>typographical errors </a:t>
            </a:r>
            <a:r>
              <a:rPr lang="en-US" altLang="zh-TW" sz="2000" dirty="0"/>
              <a:t>or syntactic variations due to the amount of </a:t>
            </a:r>
            <a:r>
              <a:rPr lang="en-US" altLang="zh-TW" sz="2000" dirty="0" smtClean="0"/>
              <a:t>freedom users have, </a:t>
            </a:r>
            <a:r>
              <a:rPr lang="en-US" altLang="zh-TW" sz="2000" dirty="0" err="1" smtClean="0"/>
              <a:t>e,q</a:t>
            </a:r>
            <a:r>
              <a:rPr lang="en-US" altLang="zh-TW" sz="2000" dirty="0" smtClean="0"/>
              <a:t>, ”</a:t>
            </a:r>
            <a:r>
              <a:rPr lang="en-US" altLang="zh-TW" sz="2000" dirty="0" err="1" smtClean="0"/>
              <a:t>waterfal</a:t>
            </a:r>
            <a:r>
              <a:rPr lang="en-US" altLang="zh-TW" sz="2000" dirty="0" smtClean="0"/>
              <a:t>” and “waterfall”.</a:t>
            </a:r>
          </a:p>
          <a:p>
            <a:endParaRPr lang="en-US" altLang="zh-TW" sz="2000" dirty="0"/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5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Levenshtein</a:t>
            </a:r>
            <a:r>
              <a:rPr lang="en-US" altLang="zh-TW" dirty="0"/>
              <a:t> </a:t>
            </a:r>
            <a:r>
              <a:rPr lang="en-US" altLang="zh-TW" dirty="0" smtClean="0"/>
              <a:t>distance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又稱</a:t>
            </a:r>
            <a:r>
              <a:rPr lang="en-US" altLang="zh-TW" dirty="0" smtClean="0"/>
              <a:t>Edit</a:t>
            </a:r>
            <a:r>
              <a:rPr lang="en-US" altLang="zh-TW" dirty="0"/>
              <a:t> </a:t>
            </a:r>
            <a:r>
              <a:rPr lang="en-US" altLang="zh-TW" dirty="0" smtClean="0"/>
              <a:t>distance.</a:t>
            </a:r>
            <a:r>
              <a:rPr lang="zh-TW" altLang="en-US" dirty="0" smtClean="0"/>
              <a:t>其定義</a:t>
            </a:r>
            <a:r>
              <a:rPr lang="zh-TW" altLang="en-US" dirty="0"/>
              <a:t>是</a:t>
            </a:r>
            <a:r>
              <a:rPr lang="zh-TW" altLang="en-US" dirty="0" smtClean="0"/>
              <a:t>一單字</a:t>
            </a:r>
            <a:r>
              <a:rPr lang="en-US" altLang="zh-TW" dirty="0" smtClean="0"/>
              <a:t>,</a:t>
            </a:r>
            <a:r>
              <a:rPr lang="zh-TW" altLang="en-US" dirty="0"/>
              <a:t>集合</a:t>
            </a:r>
            <a:r>
              <a:rPr lang="en-US" altLang="zh-TW" dirty="0" smtClean="0"/>
              <a:t>,</a:t>
            </a:r>
            <a:r>
              <a:rPr lang="zh-TW" altLang="en-US" dirty="0" smtClean="0"/>
              <a:t>序列轉換</a:t>
            </a:r>
            <a:r>
              <a:rPr lang="zh-TW" altLang="en-US" dirty="0"/>
              <a:t>成</a:t>
            </a:r>
            <a:r>
              <a:rPr lang="zh-TW" altLang="en-US" dirty="0" smtClean="0"/>
              <a:t>另一</a:t>
            </a:r>
            <a:r>
              <a:rPr lang="zh-TW" altLang="en-US" dirty="0"/>
              <a:t>組</a:t>
            </a:r>
            <a:r>
              <a:rPr lang="zh-TW" altLang="en-US" dirty="0" smtClean="0"/>
              <a:t>所</a:t>
            </a:r>
            <a:r>
              <a:rPr lang="zh-TW" altLang="en-US" dirty="0"/>
              <a:t>需的最少編輯次數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編輯</a:t>
            </a:r>
            <a:r>
              <a:rPr lang="zh-TW" altLang="en-US" dirty="0"/>
              <a:t>的操作可分為三種：</a:t>
            </a:r>
            <a:br>
              <a:rPr lang="zh-TW" altLang="en-US" dirty="0"/>
            </a:br>
            <a:r>
              <a:rPr lang="zh-TW" altLang="en-US" b="1" dirty="0">
                <a:solidFill>
                  <a:srgbClr val="FF0000"/>
                </a:solidFill>
              </a:rPr>
              <a:t>取代</a:t>
            </a:r>
            <a:r>
              <a:rPr lang="zh-TW" altLang="en-US" dirty="0"/>
              <a:t>：將一個字元取代為另外一個字元</a:t>
            </a:r>
            <a:r>
              <a:rPr lang="zh-TW" altLang="en-US" dirty="0" smtClean="0"/>
              <a:t>。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b="1" dirty="0">
                <a:solidFill>
                  <a:srgbClr val="FF0000"/>
                </a:solidFill>
              </a:rPr>
              <a:t>插入</a:t>
            </a:r>
            <a:r>
              <a:rPr lang="zh-TW" altLang="en-US" dirty="0"/>
              <a:t>：在序列中插入一個字元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刪除</a:t>
            </a:r>
            <a:r>
              <a:rPr lang="zh-TW" altLang="en-US" dirty="0"/>
              <a:t>：刪除序列中的一個字元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Ex:</a:t>
            </a:r>
            <a:r>
              <a:rPr lang="en-US" altLang="zh-TW" dirty="0"/>
              <a:t> 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err="1" smtClean="0"/>
              <a:t>Levenshtein</a:t>
            </a:r>
            <a:r>
              <a:rPr lang="en-US" altLang="zh-TW" dirty="0" smtClean="0"/>
              <a:t> </a:t>
            </a:r>
            <a:r>
              <a:rPr lang="en-US" altLang="zh-TW" dirty="0"/>
              <a:t>distance between "kitten" and "sitting" is 3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b="1" dirty="0" smtClean="0"/>
              <a:t>   </a:t>
            </a:r>
            <a:r>
              <a:rPr lang="en-US" altLang="zh-TW" b="1" dirty="0" smtClean="0"/>
              <a:t>k</a:t>
            </a:r>
            <a:r>
              <a:rPr lang="en-US" altLang="zh-TW" dirty="0" smtClean="0"/>
              <a:t>itten </a:t>
            </a:r>
            <a:r>
              <a:rPr lang="en-US" altLang="zh-TW" dirty="0"/>
              <a:t>→ </a:t>
            </a:r>
            <a:r>
              <a:rPr lang="en-US" altLang="zh-TW" b="1" dirty="0" err="1"/>
              <a:t>s</a:t>
            </a:r>
            <a:r>
              <a:rPr lang="en-US" altLang="zh-TW" dirty="0" err="1"/>
              <a:t>itten</a:t>
            </a:r>
            <a:r>
              <a:rPr lang="en-US" altLang="zh-TW" dirty="0"/>
              <a:t> (substitution of 's' for 'k')</a:t>
            </a:r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en-US" altLang="zh-TW" dirty="0" err="1" smtClean="0"/>
              <a:t>sitt</a:t>
            </a:r>
            <a:r>
              <a:rPr lang="en-US" altLang="zh-TW" b="1" dirty="0" err="1" smtClean="0"/>
              <a:t>e</a:t>
            </a:r>
            <a:r>
              <a:rPr lang="en-US" altLang="zh-TW" dirty="0" err="1" smtClean="0"/>
              <a:t>n</a:t>
            </a:r>
            <a:r>
              <a:rPr lang="en-US" altLang="zh-TW" dirty="0" smtClean="0"/>
              <a:t> </a:t>
            </a:r>
            <a:r>
              <a:rPr lang="en-US" altLang="zh-TW" dirty="0"/>
              <a:t>→ </a:t>
            </a:r>
            <a:r>
              <a:rPr lang="en-US" altLang="zh-TW" dirty="0" err="1"/>
              <a:t>sitt</a:t>
            </a:r>
            <a:r>
              <a:rPr lang="en-US" altLang="zh-TW" b="1" dirty="0" err="1"/>
              <a:t>i</a:t>
            </a:r>
            <a:r>
              <a:rPr lang="en-US" altLang="zh-TW" dirty="0" err="1"/>
              <a:t>n</a:t>
            </a:r>
            <a:r>
              <a:rPr lang="en-US" altLang="zh-TW" dirty="0"/>
              <a:t> (substitution of '</a:t>
            </a:r>
            <a:r>
              <a:rPr lang="en-US" altLang="zh-TW" dirty="0" err="1"/>
              <a:t>i</a:t>
            </a:r>
            <a:r>
              <a:rPr lang="en-US" altLang="zh-TW" dirty="0"/>
              <a:t>' for 'e')</a:t>
            </a:r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en-US" altLang="zh-TW" dirty="0" err="1" smtClean="0"/>
              <a:t>sittin</a:t>
            </a:r>
            <a:r>
              <a:rPr lang="en-US" altLang="zh-TW" dirty="0" smtClean="0"/>
              <a:t> </a:t>
            </a:r>
            <a:r>
              <a:rPr lang="en-US" altLang="zh-TW" dirty="0"/>
              <a:t>→ sittin</a:t>
            </a:r>
            <a:r>
              <a:rPr lang="en-US" altLang="zh-TW" b="1" dirty="0"/>
              <a:t>g</a:t>
            </a:r>
            <a:r>
              <a:rPr lang="en-US" altLang="zh-TW" dirty="0"/>
              <a:t> (insertion of 'g' at the end).</a:t>
            </a:r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5" name="圖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958" y="5226315"/>
            <a:ext cx="1625397" cy="16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Cosine similarity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lnSpc>
                    <a:spcPct val="90000"/>
                  </a:lnSpc>
                </a:pPr>
                <a:r>
                  <a:rPr lang="en-US" altLang="zh-TW" sz="2000" dirty="0">
                    <a:ea typeface="新細明體" pitchFamily="18" charset="-120"/>
                    <a:cs typeface="Times New Roman" pitchFamily="18" charset="0"/>
                  </a:rPr>
                  <a:t>If </a:t>
                </a:r>
                <a:r>
                  <a:rPr lang="en-US" altLang="zh-TW" sz="2000" i="1" dirty="0">
                    <a:ea typeface="新細明體" pitchFamily="18" charset="-120"/>
                    <a:cs typeface="Times New Roman" pitchFamily="18" charset="0"/>
                  </a:rPr>
                  <a:t>x</a:t>
                </a:r>
                <a:r>
                  <a:rPr lang="en-US" altLang="zh-TW" sz="2000" dirty="0">
                    <a:ea typeface="新細明體" pitchFamily="18" charset="-120"/>
                    <a:cs typeface="Times New Roman" pitchFamily="18" charset="0"/>
                  </a:rPr>
                  <a:t> and </a:t>
                </a:r>
                <a:r>
                  <a:rPr lang="en-US" altLang="zh-TW" sz="2000" i="1" dirty="0">
                    <a:ea typeface="新細明體" pitchFamily="18" charset="-120"/>
                    <a:cs typeface="Times New Roman" pitchFamily="18" charset="0"/>
                  </a:rPr>
                  <a:t>y</a:t>
                </a:r>
                <a:r>
                  <a:rPr lang="en-US" altLang="zh-TW" sz="2000" dirty="0">
                    <a:ea typeface="新細明體" pitchFamily="18" charset="-120"/>
                    <a:cs typeface="Times New Roman" pitchFamily="18" charset="0"/>
                  </a:rPr>
                  <a:t> are two document vectors, then</a:t>
                </a:r>
              </a:p>
              <a:p>
                <a:pPr marL="0" indent="0" algn="just">
                  <a:lnSpc>
                    <a:spcPct val="90000"/>
                  </a:lnSpc>
                  <a:buNone/>
                </a:pPr>
                <a:r>
                  <a:rPr lang="en-US" altLang="zh-TW" sz="2000" dirty="0">
                    <a:ea typeface="新細明體" pitchFamily="18" charset="-120"/>
                    <a:cs typeface="Times New Roman" pitchFamily="18" charset="0"/>
                  </a:rPr>
                  <a:t>             </a:t>
                </a:r>
                <a:r>
                  <a:rPr lang="en-US" altLang="zh-TW" sz="2000" dirty="0" err="1">
                    <a:ea typeface="新細明體" pitchFamily="18" charset="-120"/>
                    <a:cs typeface="Times New Roman" pitchFamily="18" charset="0"/>
                  </a:rPr>
                  <a:t>cos</a:t>
                </a:r>
                <a:r>
                  <a:rPr lang="en-US" altLang="zh-TW" sz="2000" dirty="0">
                    <a:ea typeface="新細明體" pitchFamily="18" charset="-120"/>
                    <a:cs typeface="Times New Roman" pitchFamily="18" charset="0"/>
                  </a:rPr>
                  <a:t>( </a:t>
                </a:r>
                <a:r>
                  <a:rPr lang="en-US" altLang="zh-TW" sz="2000" i="1" dirty="0">
                    <a:ea typeface="新細明體" pitchFamily="18" charset="-120"/>
                    <a:cs typeface="Times New Roman" pitchFamily="18" charset="0"/>
                  </a:rPr>
                  <a:t>x, y</a:t>
                </a:r>
                <a:r>
                  <a:rPr lang="en-US" altLang="zh-TW" sz="2000" dirty="0">
                    <a:ea typeface="新細明體" pitchFamily="18" charset="-120"/>
                    <a:cs typeface="Times New Roman" pitchFamily="18" charset="0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/>
                            <a:ea typeface="新細明體" pitchFamily="18" charset="-12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000" dirty="0">
                            <a:ea typeface="新細明體" pitchFamily="18" charset="-12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sz="2000" i="1" dirty="0">
                            <a:ea typeface="新細明體" pitchFamily="18" charset="-12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TW" sz="2000" dirty="0">
                            <a:ea typeface="新細明體" pitchFamily="18" charset="-12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000" dirty="0"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  <a:sym typeface="Symbol" pitchFamily="18" charset="2"/>
                          </a:rPr>
                          <m:t></m:t>
                        </m:r>
                        <m:r>
                          <m:rPr>
                            <m:nor/>
                          </m:rPr>
                          <a:rPr lang="en-US" altLang="zh-TW" sz="2000" dirty="0">
                            <a:ea typeface="新細明體" pitchFamily="18" charset="-12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000" i="1" dirty="0">
                            <a:ea typeface="新細明體" pitchFamily="18" charset="-120"/>
                            <a:cs typeface="Times New Roman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TW" sz="2000" dirty="0">
                            <a:ea typeface="新細明體" pitchFamily="18" charset="-120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000" dirty="0">
                            <a:ea typeface="新細明體" pitchFamily="18" charset="-120"/>
                            <a:cs typeface="Times New Roman" pitchFamily="18" charset="0"/>
                          </a:rPr>
                          <m:t>||</m:t>
                        </m:r>
                        <m:r>
                          <m:rPr>
                            <m:nor/>
                          </m:rPr>
                          <a:rPr lang="en-US" altLang="zh-TW" sz="2000" i="1" dirty="0">
                            <a:ea typeface="新細明體" pitchFamily="18" charset="-12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TW" sz="2000" dirty="0">
                            <a:ea typeface="新細明體" pitchFamily="18" charset="-120"/>
                            <a:cs typeface="Times New Roman" pitchFamily="18" charset="0"/>
                          </a:rPr>
                          <m:t>|| ||</m:t>
                        </m:r>
                        <m:r>
                          <m:rPr>
                            <m:nor/>
                          </m:rPr>
                          <a:rPr lang="en-US" altLang="zh-TW" sz="2000" i="1" dirty="0">
                            <a:ea typeface="新細明體" pitchFamily="18" charset="-120"/>
                            <a:cs typeface="Times New Roman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TW" sz="2000" dirty="0">
                            <a:ea typeface="新細明體" pitchFamily="18" charset="-120"/>
                            <a:cs typeface="Times New Roman" pitchFamily="18" charset="0"/>
                          </a:rPr>
                          <m:t>||</m:t>
                        </m:r>
                      </m:den>
                    </m:f>
                  </m:oMath>
                </a14:m>
                <a:r>
                  <a:rPr lang="en-US" altLang="zh-TW" sz="2000" dirty="0" smtClean="0">
                    <a:ea typeface="新細明體" pitchFamily="18" charset="-120"/>
                    <a:cs typeface="Times New Roman" pitchFamily="18" charset="0"/>
                  </a:rPr>
                  <a:t> </a:t>
                </a:r>
                <a:endParaRPr lang="en-US" altLang="zh-TW" sz="2000" dirty="0">
                  <a:ea typeface="新細明體" pitchFamily="18" charset="-120"/>
                  <a:cs typeface="Times New Roman" pitchFamily="18" charset="0"/>
                </a:endParaRPr>
              </a:p>
              <a:p>
                <a:pPr marL="0" indent="0" algn="just">
                  <a:lnSpc>
                    <a:spcPct val="90000"/>
                  </a:lnSpc>
                  <a:buNone/>
                </a:pPr>
                <a:endParaRPr lang="en-US" altLang="zh-TW" sz="1600" dirty="0">
                  <a:ea typeface="新細明體" pitchFamily="18" charset="-120"/>
                  <a:cs typeface="Times New Roman" pitchFamily="18" charset="0"/>
                </a:endParaRPr>
              </a:p>
              <a:p>
                <a:pPr marL="0" indent="0" algn="just">
                  <a:lnSpc>
                    <a:spcPct val="90000"/>
                  </a:lnSpc>
                </a:pPr>
                <a:r>
                  <a:rPr lang="en-US" altLang="zh-TW" sz="2000" dirty="0">
                    <a:ea typeface="新細明體" pitchFamily="18" charset="-120"/>
                    <a:cs typeface="Times New Roman" pitchFamily="18" charset="0"/>
                  </a:rPr>
                  <a:t> Example: </a:t>
                </a:r>
              </a:p>
              <a:p>
                <a:pPr marL="0" indent="0" algn="just">
                  <a:lnSpc>
                    <a:spcPct val="90000"/>
                  </a:lnSpc>
                  <a:buNone/>
                </a:pPr>
                <a:endParaRPr lang="en-US" altLang="zh-TW" sz="1000" dirty="0">
                  <a:ea typeface="新細明體" pitchFamily="18" charset="-12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zh-TW" sz="2000" i="1" dirty="0">
                    <a:ea typeface="新細明體" pitchFamily="18" charset="-120"/>
                    <a:cs typeface="Times New Roman" pitchFamily="18" charset="0"/>
                  </a:rPr>
                  <a:t>  	</a:t>
                </a:r>
                <a:r>
                  <a:rPr lang="en-US" altLang="zh-TW" sz="1800" i="1" dirty="0">
                    <a:ea typeface="新細明體" pitchFamily="18" charset="-120"/>
                    <a:cs typeface="Times New Roman" pitchFamily="18" charset="0"/>
                  </a:rPr>
                  <a:t>x </a:t>
                </a:r>
                <a:r>
                  <a:rPr lang="en-US" altLang="zh-TW" sz="1800" b="1" dirty="0">
                    <a:ea typeface="新細明體" pitchFamily="18" charset="-120"/>
                    <a:cs typeface="Times New Roman" pitchFamily="18" charset="0"/>
                  </a:rPr>
                  <a:t>=  3 2 0 5 0 0 0 2 0 0 	</a:t>
                </a:r>
                <a:endParaRPr lang="en-US" altLang="zh-TW" sz="1800" dirty="0">
                  <a:ea typeface="新細明體" pitchFamily="18" charset="-12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zh-TW" sz="1800" i="1" dirty="0">
                    <a:ea typeface="新細明體" pitchFamily="18" charset="-120"/>
                    <a:cs typeface="Times New Roman" pitchFamily="18" charset="0"/>
                  </a:rPr>
                  <a:t>   	y</a:t>
                </a:r>
                <a:r>
                  <a:rPr lang="en-US" altLang="zh-TW" sz="1800" b="1" dirty="0">
                    <a:ea typeface="新細明體" pitchFamily="18" charset="-120"/>
                    <a:cs typeface="Times New Roman" pitchFamily="18" charset="0"/>
                  </a:rPr>
                  <a:t> =  1 0 0 0 0 0 0 1 0 2</a:t>
                </a:r>
                <a:r>
                  <a:rPr lang="en-US" altLang="zh-TW" sz="1800" dirty="0">
                    <a:ea typeface="新細明體" pitchFamily="18" charset="-120"/>
                    <a:cs typeface="Times New Roman" pitchFamily="18" charset="0"/>
                  </a:rPr>
                  <a:t>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zh-TW" sz="1800" dirty="0">
                  <a:ea typeface="新細明體" pitchFamily="18" charset="-12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zh-TW" sz="1600" i="1" dirty="0">
                    <a:ea typeface="新細明體" pitchFamily="18" charset="-120"/>
                    <a:cs typeface="Times New Roman" pitchFamily="18" charset="0"/>
                  </a:rPr>
                  <a:t>    x</a:t>
                </a:r>
                <a:r>
                  <a:rPr lang="en-US" altLang="zh-TW" sz="1600" dirty="0">
                    <a:ea typeface="新細明體" pitchFamily="18" charset="-120"/>
                    <a:cs typeface="Times New Roman" pitchFamily="18" charset="0"/>
                  </a:rPr>
                  <a:t> </a:t>
                </a:r>
                <a:r>
                  <a:rPr lang="en-US" altLang="zh-TW" sz="1600" dirty="0">
                    <a:latin typeface="Times New Roman" pitchFamily="18" charset="0"/>
                    <a:ea typeface="新細明體" pitchFamily="18" charset="-120"/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zh-TW" sz="1600" dirty="0">
                    <a:ea typeface="新細明體" pitchFamily="18" charset="-120"/>
                    <a:cs typeface="Times New Roman" pitchFamily="18" charset="0"/>
                  </a:rPr>
                  <a:t> </a:t>
                </a:r>
                <a:r>
                  <a:rPr lang="en-US" altLang="zh-TW" sz="1600" i="1" dirty="0">
                    <a:ea typeface="新細明體" pitchFamily="18" charset="-120"/>
                    <a:cs typeface="Times New Roman" pitchFamily="18" charset="0"/>
                  </a:rPr>
                  <a:t>y</a:t>
                </a:r>
                <a:r>
                  <a:rPr lang="en-US" altLang="zh-TW" sz="1600" dirty="0">
                    <a:ea typeface="新細明體" pitchFamily="18" charset="-120"/>
                    <a:cs typeface="Times New Roman" pitchFamily="18" charset="0"/>
                  </a:rPr>
                  <a:t>=  3*1 + 2*0 + 0*0 + 5*0 + 0*0 + 0*0 + 0*0 + 2*1 + 0*0 + 0*2 = 5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zh-TW" sz="2000" dirty="0">
                    <a:ea typeface="新細明體" pitchFamily="18" charset="-120"/>
                    <a:cs typeface="Times New Roman" pitchFamily="18" charset="0"/>
                  </a:rPr>
                  <a:t>   </a:t>
                </a:r>
                <a:r>
                  <a:rPr lang="en-US" altLang="zh-TW" sz="1600" dirty="0">
                    <a:ea typeface="新細明體" pitchFamily="18" charset="-120"/>
                    <a:cs typeface="Times New Roman" pitchFamily="18" charset="0"/>
                  </a:rPr>
                  <a:t>||</a:t>
                </a:r>
                <a:r>
                  <a:rPr lang="en-US" altLang="zh-TW" sz="1600" i="1" dirty="0">
                    <a:ea typeface="新細明體" pitchFamily="18" charset="-120"/>
                    <a:cs typeface="Times New Roman" pitchFamily="18" charset="0"/>
                  </a:rPr>
                  <a:t>x</a:t>
                </a:r>
                <a:r>
                  <a:rPr lang="en-US" altLang="zh-TW" sz="1600" dirty="0">
                    <a:ea typeface="新細明體" pitchFamily="18" charset="-120"/>
                    <a:cs typeface="Times New Roman" pitchFamily="18" charset="0"/>
                  </a:rPr>
                  <a:t>|| = (3*3+2*2+0*0+5*5+0*0+0*0+0*0+2*2+0*0+0*0)</a:t>
                </a:r>
                <a:r>
                  <a:rPr lang="en-US" altLang="zh-TW" sz="1600" b="1" baseline="30000" dirty="0">
                    <a:ea typeface="新細明體" pitchFamily="18" charset="-120"/>
                    <a:cs typeface="Times New Roman" pitchFamily="18" charset="0"/>
                  </a:rPr>
                  <a:t>0.5</a:t>
                </a:r>
                <a:r>
                  <a:rPr lang="en-US" altLang="zh-TW" sz="1600" dirty="0">
                    <a:ea typeface="新細明體" pitchFamily="18" charset="-120"/>
                    <a:cs typeface="Times New Roman" pitchFamily="18" charset="0"/>
                  </a:rPr>
                  <a:t> =  (42) </a:t>
                </a:r>
                <a:r>
                  <a:rPr lang="en-US" altLang="zh-TW" sz="1600" b="1" baseline="30000" dirty="0">
                    <a:ea typeface="新細明體" pitchFamily="18" charset="-120"/>
                    <a:cs typeface="Times New Roman" pitchFamily="18" charset="0"/>
                  </a:rPr>
                  <a:t>0.5</a:t>
                </a:r>
                <a:r>
                  <a:rPr lang="en-US" altLang="zh-TW" sz="1600" dirty="0">
                    <a:ea typeface="新細明體" pitchFamily="18" charset="-120"/>
                    <a:cs typeface="Times New Roman" pitchFamily="18" charset="0"/>
                  </a:rPr>
                  <a:t> = 6.481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zh-TW" sz="1600" dirty="0">
                    <a:ea typeface="新細明體" pitchFamily="18" charset="-120"/>
                    <a:cs typeface="Times New Roman" pitchFamily="18" charset="0"/>
                  </a:rPr>
                  <a:t>    ||</a:t>
                </a:r>
                <a:r>
                  <a:rPr lang="en-US" altLang="zh-TW" sz="1600" i="1" dirty="0">
                    <a:ea typeface="新細明體" pitchFamily="18" charset="-120"/>
                    <a:cs typeface="Times New Roman" pitchFamily="18" charset="0"/>
                  </a:rPr>
                  <a:t>y</a:t>
                </a:r>
                <a:r>
                  <a:rPr lang="en-US" altLang="zh-TW" sz="1600" dirty="0">
                    <a:ea typeface="新細明體" pitchFamily="18" charset="-120"/>
                    <a:cs typeface="Times New Roman" pitchFamily="18" charset="0"/>
                  </a:rPr>
                  <a:t>|| = (1*1+0*0+0*0+0*0+0*0+0*0+0*0+1*1+0*0+2*2)</a:t>
                </a:r>
                <a:r>
                  <a:rPr lang="en-US" altLang="zh-TW" sz="1600" baseline="30000" dirty="0">
                    <a:ea typeface="新細明體" pitchFamily="18" charset="-120"/>
                    <a:cs typeface="Times New Roman" pitchFamily="18" charset="0"/>
                  </a:rPr>
                  <a:t> </a:t>
                </a:r>
                <a:r>
                  <a:rPr lang="en-US" altLang="zh-TW" sz="1600" b="1" baseline="30000" dirty="0">
                    <a:ea typeface="新細明體" pitchFamily="18" charset="-120"/>
                    <a:cs typeface="Times New Roman" pitchFamily="18" charset="0"/>
                  </a:rPr>
                  <a:t>0.5</a:t>
                </a:r>
                <a:r>
                  <a:rPr lang="en-US" altLang="zh-TW" sz="1600" baseline="30000" dirty="0">
                    <a:ea typeface="新細明體" pitchFamily="18" charset="-120"/>
                    <a:cs typeface="Times New Roman" pitchFamily="18" charset="0"/>
                  </a:rPr>
                  <a:t> </a:t>
                </a:r>
                <a:r>
                  <a:rPr lang="en-US" altLang="zh-TW" sz="1600" dirty="0">
                    <a:ea typeface="新細明體" pitchFamily="18" charset="-120"/>
                    <a:cs typeface="Times New Roman" pitchFamily="18" charset="0"/>
                  </a:rPr>
                  <a:t>= (6) </a:t>
                </a:r>
                <a:r>
                  <a:rPr lang="en-US" altLang="zh-TW" sz="1600" b="1" baseline="30000" dirty="0">
                    <a:ea typeface="新細明體" pitchFamily="18" charset="-120"/>
                    <a:cs typeface="Times New Roman" pitchFamily="18" charset="0"/>
                  </a:rPr>
                  <a:t>0.5</a:t>
                </a:r>
                <a:r>
                  <a:rPr lang="en-US" altLang="zh-TW" sz="1600" dirty="0">
                    <a:ea typeface="新細明體" pitchFamily="18" charset="-120"/>
                    <a:cs typeface="Times New Roman" pitchFamily="18" charset="0"/>
                  </a:rPr>
                  <a:t> = 2.245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zh-TW" sz="1600" dirty="0">
                  <a:ea typeface="新細明體" pitchFamily="18" charset="-12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zh-TW" sz="1800" dirty="0">
                    <a:ea typeface="新細明體" pitchFamily="18" charset="-120"/>
                    <a:cs typeface="Times New Roman" pitchFamily="18" charset="0"/>
                  </a:rPr>
                  <a:t>    	</a:t>
                </a:r>
                <a:r>
                  <a:rPr lang="en-US" altLang="zh-TW" sz="1800" dirty="0" err="1">
                    <a:ea typeface="新細明體" pitchFamily="18" charset="-120"/>
                    <a:cs typeface="Times New Roman" pitchFamily="18" charset="0"/>
                  </a:rPr>
                  <a:t>cos</a:t>
                </a:r>
                <a:r>
                  <a:rPr lang="en-US" altLang="zh-TW" sz="1800" dirty="0">
                    <a:ea typeface="新細明體" pitchFamily="18" charset="-120"/>
                    <a:cs typeface="Times New Roman" pitchFamily="18" charset="0"/>
                  </a:rPr>
                  <a:t>( </a:t>
                </a:r>
                <a:r>
                  <a:rPr lang="en-US" altLang="zh-TW" sz="1800" i="1" dirty="0">
                    <a:ea typeface="新細明體" pitchFamily="18" charset="-120"/>
                    <a:cs typeface="Times New Roman" pitchFamily="18" charset="0"/>
                  </a:rPr>
                  <a:t>d</a:t>
                </a:r>
                <a:r>
                  <a:rPr lang="en-US" altLang="zh-TW" sz="1800" i="1" baseline="-30000" dirty="0">
                    <a:ea typeface="新細明體" pitchFamily="18" charset="-120"/>
                    <a:cs typeface="Times New Roman" pitchFamily="18" charset="0"/>
                  </a:rPr>
                  <a:t>1</a:t>
                </a:r>
                <a:r>
                  <a:rPr lang="en-US" altLang="zh-TW" sz="1800" i="1" dirty="0">
                    <a:ea typeface="新細明體" pitchFamily="18" charset="-120"/>
                    <a:cs typeface="Times New Roman" pitchFamily="18" charset="0"/>
                  </a:rPr>
                  <a:t>, d</a:t>
                </a:r>
                <a:r>
                  <a:rPr lang="en-US" altLang="zh-TW" sz="1800" i="1" baseline="-30000" dirty="0">
                    <a:ea typeface="新細明體" pitchFamily="18" charset="-120"/>
                    <a:cs typeface="Times New Roman" pitchFamily="18" charset="0"/>
                  </a:rPr>
                  <a:t>2</a:t>
                </a:r>
                <a:r>
                  <a:rPr lang="en-US" altLang="zh-TW" sz="1800" dirty="0">
                    <a:ea typeface="新細明體" pitchFamily="18" charset="-120"/>
                    <a:cs typeface="Times New Roman" pitchFamily="18" charset="0"/>
                  </a:rPr>
                  <a:t> ) = .3150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1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5" name="圖片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958" y="5226315"/>
            <a:ext cx="1625397" cy="16253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52525"/>
            <a:ext cx="33432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39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884368" cy="605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34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Motivation:</a:t>
            </a:r>
          </a:p>
          <a:p>
            <a:pPr lvl="1"/>
            <a:r>
              <a:rPr lang="en-US" altLang="zh-TW" dirty="0"/>
              <a:t>Many of the existing cloud tagging systems are unable </a:t>
            </a:r>
            <a:r>
              <a:rPr lang="en-US" altLang="zh-TW" dirty="0" smtClean="0"/>
              <a:t>to cope </a:t>
            </a:r>
            <a:r>
              <a:rPr lang="en-US" altLang="zh-TW" dirty="0"/>
              <a:t>with the syntactic and semantic tag variations </a:t>
            </a:r>
            <a:r>
              <a:rPr lang="en-US" altLang="zh-TW" dirty="0" smtClean="0"/>
              <a:t>during user </a:t>
            </a:r>
            <a:r>
              <a:rPr lang="en-US" altLang="zh-TW" dirty="0"/>
              <a:t>search and browse activities</a:t>
            </a:r>
            <a:r>
              <a:rPr lang="en-US" altLang="zh-TW" dirty="0" smtClean="0"/>
              <a:t>.</a:t>
            </a:r>
          </a:p>
          <a:p>
            <a:pPr marL="274320" lvl="1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Goal:</a:t>
            </a:r>
          </a:p>
          <a:p>
            <a:pPr lvl="1"/>
            <a:r>
              <a:rPr lang="en-US" altLang="zh-TW" dirty="0" smtClean="0"/>
              <a:t>Propose the </a:t>
            </a:r>
            <a:r>
              <a:rPr lang="en-US" altLang="zh-TW" dirty="0"/>
              <a:t>Semantic Tag </a:t>
            </a:r>
            <a:r>
              <a:rPr lang="en-US" altLang="zh-TW" dirty="0" smtClean="0"/>
              <a:t>Clustering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Search</a:t>
            </a:r>
            <a:r>
              <a:rPr lang="en-US" altLang="zh-TW" dirty="0"/>
              <a:t>, a framework able to cope with these </a:t>
            </a:r>
            <a:r>
              <a:rPr lang="en-US" altLang="zh-TW" dirty="0" smtClean="0"/>
              <a:t>needs.</a:t>
            </a:r>
            <a:r>
              <a:rPr lang="en-US" altLang="zh-TW" dirty="0"/>
              <a:t>	</a:t>
            </a:r>
            <a:r>
              <a:rPr lang="en-US" altLang="zh-TW" dirty="0" smtClean="0"/>
              <a:t>				</a:t>
            </a:r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49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8"/>
            <a:ext cx="9143999" cy="683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88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Framework </a:t>
            </a:r>
            <a:r>
              <a:rPr lang="en-US" altLang="zh-TW" dirty="0" smtClean="0"/>
              <a:t>design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2" y="1795463"/>
            <a:ext cx="7748433" cy="3433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9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Framework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800" dirty="0" smtClean="0"/>
              <a:t>Clean data set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800" dirty="0" err="1" smtClean="0"/>
              <a:t>Syntatic</a:t>
            </a:r>
            <a:r>
              <a:rPr lang="en-US" altLang="zh-TW" sz="2800" dirty="0" smtClean="0"/>
              <a:t> variations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800" dirty="0" smtClean="0"/>
              <a:t>Semantic clustering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800" dirty="0" smtClean="0"/>
              <a:t>Searching tag spaces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4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7326" y="558239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Input data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868144" y="41808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Framework design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31" y="4540250"/>
            <a:ext cx="1295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651" y="4373885"/>
            <a:ext cx="11334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26" y="1632421"/>
            <a:ext cx="1371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31" y="1632421"/>
            <a:ext cx="8477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859" y="1422871"/>
            <a:ext cx="8953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34" y="3068960"/>
            <a:ext cx="14001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609" y="3244850"/>
            <a:ext cx="12382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371" y="3149922"/>
            <a:ext cx="1181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31" y="4711699"/>
            <a:ext cx="13620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向左箭號 4"/>
          <p:cNvSpPr/>
          <p:nvPr/>
        </p:nvSpPr>
        <p:spPr>
          <a:xfrm rot="10800000">
            <a:off x="1705091" y="2102544"/>
            <a:ext cx="931738" cy="3696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78564" y="3536756"/>
            <a:ext cx="216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D={User, Tags, Pic}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39552" y="1988840"/>
            <a:ext cx="1008112" cy="681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apple</a:t>
            </a:r>
            <a:endParaRPr lang="zh-TW" altLang="en-US" dirty="0"/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1705090" y="2756371"/>
            <a:ext cx="1062344" cy="6006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>
            <a:off x="1490384" y="4001673"/>
            <a:ext cx="157426" cy="4677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07504" y="583587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{ Mac, apple, </a:t>
            </a:r>
            <a:r>
              <a:rPr lang="en-US" altLang="zh-TW" dirty="0" err="1" smtClean="0"/>
              <a:t>iphone</a:t>
            </a:r>
            <a:r>
              <a:rPr lang="en-US" altLang="zh-TW" dirty="0" smtClean="0"/>
              <a:t>, iPod }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989651" y="1053539"/>
            <a:ext cx="5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t1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18124" y="1076564"/>
            <a:ext cx="5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570165" y="1001697"/>
            <a:ext cx="5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273019" y="2801603"/>
            <a:ext cx="5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6876256" y="1925076"/>
            <a:ext cx="5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…..</a:t>
            </a:r>
            <a:endParaRPr lang="zh-TW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028656" y="3707884"/>
            <a:ext cx="5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…..</a:t>
            </a:r>
            <a:endParaRPr lang="zh-TW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7168951" y="4909582"/>
            <a:ext cx="5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…..</a:t>
            </a:r>
            <a:endParaRPr lang="zh-TW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4503365" y="2872015"/>
            <a:ext cx="5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570164" y="2867497"/>
            <a:ext cx="5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3285183" y="5720601"/>
            <a:ext cx="5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7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4641962" y="5720601"/>
            <a:ext cx="5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8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6136901" y="5654022"/>
            <a:ext cx="5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9</a:t>
            </a:r>
            <a:endParaRPr lang="zh-TW" altLang="en-US" dirty="0"/>
          </a:p>
        </p:txBody>
      </p:sp>
      <p:cxnSp>
        <p:nvCxnSpPr>
          <p:cNvPr id="37" name="直線單箭頭接點 36"/>
          <p:cNvCxnSpPr/>
          <p:nvPr/>
        </p:nvCxnSpPr>
        <p:spPr>
          <a:xfrm flipH="1">
            <a:off x="683568" y="3947459"/>
            <a:ext cx="301644" cy="547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2170959" y="4027287"/>
            <a:ext cx="65303" cy="4421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0" y="4527033"/>
            <a:ext cx="120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Jack123</a:t>
            </a:r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1968129" y="4585578"/>
            <a:ext cx="102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website</a:t>
            </a:r>
            <a:endParaRPr lang="zh-TW" altLang="en-US" dirty="0"/>
          </a:p>
        </p:txBody>
      </p:sp>
      <p:cxnSp>
        <p:nvCxnSpPr>
          <p:cNvPr id="44" name="直線單箭頭接點 43"/>
          <p:cNvCxnSpPr/>
          <p:nvPr/>
        </p:nvCxnSpPr>
        <p:spPr>
          <a:xfrm>
            <a:off x="1490384" y="5146244"/>
            <a:ext cx="19017" cy="4677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1313716" y="4593970"/>
            <a:ext cx="51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619672" y="1505202"/>
            <a:ext cx="124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Base on Flickr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50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41" grpId="0"/>
      <p:bldP spid="42" grpId="0"/>
      <p:bldP spid="4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自然力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然力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</TotalTime>
  <Words>1572</Words>
  <Application>Microsoft Office PowerPoint</Application>
  <PresentationFormat>如螢幕大小 (4:3)</PresentationFormat>
  <Paragraphs>299</Paragraphs>
  <Slides>31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清晰度</vt:lpstr>
      <vt:lpstr>A Semantic Clustering-based Approach For Searching And Browsing Tag Spaces</vt:lpstr>
      <vt:lpstr>Index</vt:lpstr>
      <vt:lpstr>Introduction</vt:lpstr>
      <vt:lpstr>PowerPoint 簡報</vt:lpstr>
      <vt:lpstr>Introduction</vt:lpstr>
      <vt:lpstr>PowerPoint 簡報</vt:lpstr>
      <vt:lpstr>Framework design</vt:lpstr>
      <vt:lpstr>Framework design</vt:lpstr>
      <vt:lpstr>Input data</vt:lpstr>
      <vt:lpstr>Clean data set</vt:lpstr>
      <vt:lpstr>Syntatic variations</vt:lpstr>
      <vt:lpstr>PowerPoint 簡報</vt:lpstr>
      <vt:lpstr>Semantic clustering</vt:lpstr>
      <vt:lpstr>Semantic clustering</vt:lpstr>
      <vt:lpstr>Semantic clustering</vt:lpstr>
      <vt:lpstr>Searching tag spaces</vt:lpstr>
      <vt:lpstr>Searching tag spaces</vt:lpstr>
      <vt:lpstr>Implementation</vt:lpstr>
      <vt:lpstr>Implementation</vt:lpstr>
      <vt:lpstr>Implementation</vt:lpstr>
      <vt:lpstr>Implementation</vt:lpstr>
      <vt:lpstr>Implementation</vt:lpstr>
      <vt:lpstr>Experiment</vt:lpstr>
      <vt:lpstr>Syntatic variations</vt:lpstr>
      <vt:lpstr>Semantic clustering</vt:lpstr>
      <vt:lpstr>Searching tag spaces</vt:lpstr>
      <vt:lpstr>Conclusion</vt:lpstr>
      <vt:lpstr>Thx for your listening …..</vt:lpstr>
      <vt:lpstr>supplement</vt:lpstr>
      <vt:lpstr>Levenshtein distance</vt:lpstr>
      <vt:lpstr>Cosine similarity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Personalized Recommendation Via Integrated Diffusion On User-item-tag Tripartite Graphs</dc:title>
  <dc:creator>Miks</dc:creator>
  <cp:lastModifiedBy>Miks</cp:lastModifiedBy>
  <cp:revision>109</cp:revision>
  <cp:lastPrinted>2011-10-17T01:03:41Z</cp:lastPrinted>
  <dcterms:created xsi:type="dcterms:W3CDTF">2011-06-14T10:57:34Z</dcterms:created>
  <dcterms:modified xsi:type="dcterms:W3CDTF">2011-10-18T03:34:35Z</dcterms:modified>
</cp:coreProperties>
</file>